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7"/>
  </p:notesMasterIdLst>
  <p:handoutMasterIdLst>
    <p:handoutMasterId r:id="rId28"/>
  </p:handoutMasterIdLst>
  <p:sldIdLst>
    <p:sldId id="256" r:id="rId2"/>
    <p:sldId id="414" r:id="rId3"/>
    <p:sldId id="362" r:id="rId4"/>
    <p:sldId id="364" r:id="rId5"/>
    <p:sldId id="412" r:id="rId6"/>
    <p:sldId id="399" r:id="rId7"/>
    <p:sldId id="390" r:id="rId8"/>
    <p:sldId id="393" r:id="rId9"/>
    <p:sldId id="391" r:id="rId10"/>
    <p:sldId id="403" r:id="rId11"/>
    <p:sldId id="406" r:id="rId12"/>
    <p:sldId id="407" r:id="rId13"/>
    <p:sldId id="365" r:id="rId14"/>
    <p:sldId id="266" r:id="rId15"/>
    <p:sldId id="273" r:id="rId16"/>
    <p:sldId id="268" r:id="rId17"/>
    <p:sldId id="409" r:id="rId18"/>
    <p:sldId id="271" r:id="rId19"/>
    <p:sldId id="413" r:id="rId20"/>
    <p:sldId id="395" r:id="rId21"/>
    <p:sldId id="328" r:id="rId22"/>
    <p:sldId id="368" r:id="rId23"/>
    <p:sldId id="359" r:id="rId24"/>
    <p:sldId id="426" r:id="rId25"/>
    <p:sldId id="408"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62FE154-0112-D148-A6C0-E044F789A56F}">
          <p14:sldIdLst>
            <p14:sldId id="256"/>
            <p14:sldId id="414"/>
            <p14:sldId id="362"/>
          </p14:sldIdLst>
        </p14:section>
        <p14:section name="Description of the Class" id="{F0E71D76-A3FC-8243-817D-5E729672240A}">
          <p14:sldIdLst>
            <p14:sldId id="364"/>
            <p14:sldId id="412"/>
            <p14:sldId id="399"/>
            <p14:sldId id="390"/>
            <p14:sldId id="393"/>
            <p14:sldId id="391"/>
            <p14:sldId id="403"/>
            <p14:sldId id="406"/>
            <p14:sldId id="407"/>
            <p14:sldId id="365"/>
            <p14:sldId id="266"/>
            <p14:sldId id="273"/>
            <p14:sldId id="268"/>
            <p14:sldId id="409"/>
            <p14:sldId id="271"/>
            <p14:sldId id="413"/>
            <p14:sldId id="395"/>
            <p14:sldId id="328"/>
            <p14:sldId id="368"/>
            <p14:sldId id="359"/>
            <p14:sldId id="426"/>
            <p14:sldId id="408"/>
          </p14:sldIdLst>
        </p14:section>
        <p14:section name="What Government Does" id="{0B0FD964-F4D7-5542-B3DE-2B841A6AD7F5}">
          <p14:sldIdLst/>
        </p14:section>
        <p14:section name="Preview" id="{D99FC68A-1C6F-334E-A921-55FB7DBFF1FF}">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40" autoAdjust="0"/>
    <p:restoredTop sz="75646" autoAdjust="0"/>
  </p:normalViewPr>
  <p:slideViewPr>
    <p:cSldViewPr snapToGrid="0" snapToObjects="1">
      <p:cViewPr varScale="1">
        <p:scale>
          <a:sx n="95" d="100"/>
          <a:sy n="95" d="100"/>
        </p:scale>
        <p:origin x="245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A2CD0A-9FE9-D84F-9830-E5F80166EC8F}" type="datetimeFigureOut">
              <a:rPr lang="en-US" smtClean="0"/>
              <a:t>1/9/24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BB2B31-490C-A042-86BB-110EFF25C861}" type="slidenum">
              <a:rPr lang="en-US" smtClean="0"/>
              <a:t>‹#›</a:t>
            </a:fld>
            <a:endParaRPr lang="en-US"/>
          </a:p>
        </p:txBody>
      </p:sp>
    </p:spTree>
    <p:extLst>
      <p:ext uri="{BB962C8B-B14F-4D97-AF65-F5344CB8AC3E}">
        <p14:creationId xmlns:p14="http://schemas.microsoft.com/office/powerpoint/2010/main" val="5015486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E8242F-3AD5-CC4A-9BA9-3636F7B8560F}" type="datetimeFigureOut">
              <a:rPr lang="en-US" smtClean="0"/>
              <a:t>1/9/24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7C2353-C836-F246-A816-EA51D46B691B}" type="slidenum">
              <a:rPr lang="en-US" smtClean="0"/>
              <a:t>‹#›</a:t>
            </a:fld>
            <a:endParaRPr lang="en-US"/>
          </a:p>
        </p:txBody>
      </p:sp>
    </p:spTree>
    <p:extLst>
      <p:ext uri="{BB962C8B-B14F-4D97-AF65-F5344CB8AC3E}">
        <p14:creationId xmlns:p14="http://schemas.microsoft.com/office/powerpoint/2010/main" val="21199332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7C2353-C836-F246-A816-EA51D46B691B}" type="slidenum">
              <a:rPr lang="en-US" smtClean="0"/>
              <a:t>1</a:t>
            </a:fld>
            <a:endParaRPr lang="en-US"/>
          </a:p>
        </p:txBody>
      </p:sp>
    </p:spTree>
    <p:extLst>
      <p:ext uri="{BB962C8B-B14F-4D97-AF65-F5344CB8AC3E}">
        <p14:creationId xmlns:p14="http://schemas.microsoft.com/office/powerpoint/2010/main" val="2520101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7C2353-C836-F246-A816-EA51D46B691B}" type="slidenum">
              <a:rPr lang="en-US" smtClean="0"/>
              <a:t>10</a:t>
            </a:fld>
            <a:endParaRPr lang="en-US"/>
          </a:p>
        </p:txBody>
      </p:sp>
    </p:spTree>
    <p:extLst>
      <p:ext uri="{BB962C8B-B14F-4D97-AF65-F5344CB8AC3E}">
        <p14:creationId xmlns:p14="http://schemas.microsoft.com/office/powerpoint/2010/main" val="4158330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7C2353-C836-F246-A816-EA51D46B691B}" type="slidenum">
              <a:rPr lang="en-US" smtClean="0"/>
              <a:t>11</a:t>
            </a:fld>
            <a:endParaRPr lang="en-US"/>
          </a:p>
        </p:txBody>
      </p:sp>
    </p:spTree>
    <p:extLst>
      <p:ext uri="{BB962C8B-B14F-4D97-AF65-F5344CB8AC3E}">
        <p14:creationId xmlns:p14="http://schemas.microsoft.com/office/powerpoint/2010/main" val="254316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7C2353-C836-F246-A816-EA51D46B691B}" type="slidenum">
              <a:rPr lang="en-US" smtClean="0"/>
              <a:t>13</a:t>
            </a:fld>
            <a:endParaRPr lang="en-US"/>
          </a:p>
        </p:txBody>
      </p:sp>
    </p:spTree>
    <p:extLst>
      <p:ext uri="{BB962C8B-B14F-4D97-AF65-F5344CB8AC3E}">
        <p14:creationId xmlns:p14="http://schemas.microsoft.com/office/powerpoint/2010/main" val="1892198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7C2353-C836-F246-A816-EA51D46B691B}" type="slidenum">
              <a:rPr lang="en-US" smtClean="0"/>
              <a:t>14</a:t>
            </a:fld>
            <a:endParaRPr lang="en-US"/>
          </a:p>
        </p:txBody>
      </p:sp>
    </p:spTree>
    <p:extLst>
      <p:ext uri="{BB962C8B-B14F-4D97-AF65-F5344CB8AC3E}">
        <p14:creationId xmlns:p14="http://schemas.microsoft.com/office/powerpoint/2010/main" val="985599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7C2353-C836-F246-A816-EA51D46B691B}" type="slidenum">
              <a:rPr lang="en-US" smtClean="0"/>
              <a:t>16</a:t>
            </a:fld>
            <a:endParaRPr lang="en-US"/>
          </a:p>
        </p:txBody>
      </p:sp>
    </p:spTree>
    <p:extLst>
      <p:ext uri="{BB962C8B-B14F-4D97-AF65-F5344CB8AC3E}">
        <p14:creationId xmlns:p14="http://schemas.microsoft.com/office/powerpoint/2010/main" val="1915903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7C2353-C836-F246-A816-EA51D46B691B}" type="slidenum">
              <a:rPr lang="en-US" smtClean="0"/>
              <a:t>20</a:t>
            </a:fld>
            <a:endParaRPr lang="en-US"/>
          </a:p>
        </p:txBody>
      </p:sp>
    </p:spTree>
    <p:extLst>
      <p:ext uri="{BB962C8B-B14F-4D97-AF65-F5344CB8AC3E}">
        <p14:creationId xmlns:p14="http://schemas.microsoft.com/office/powerpoint/2010/main" val="1414739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not enrolled, you</a:t>
            </a:r>
            <a:r>
              <a:rPr lang="en-US" baseline="0" dirty="0"/>
              <a:t> should know that the class is full and there is no waitlist. If someone drops the class, you are welcome to join</a:t>
            </a:r>
            <a:endParaRPr lang="en-US" dirty="0"/>
          </a:p>
        </p:txBody>
      </p:sp>
      <p:sp>
        <p:nvSpPr>
          <p:cNvPr id="4" name="Slide Number Placeholder 3"/>
          <p:cNvSpPr>
            <a:spLocks noGrp="1"/>
          </p:cNvSpPr>
          <p:nvPr>
            <p:ph type="sldNum" sz="quarter" idx="10"/>
          </p:nvPr>
        </p:nvSpPr>
        <p:spPr/>
        <p:txBody>
          <a:bodyPr/>
          <a:lstStyle/>
          <a:p>
            <a:fld id="{497C2353-C836-F246-A816-EA51D46B691B}" type="slidenum">
              <a:rPr lang="en-US" smtClean="0"/>
              <a:t>22</a:t>
            </a:fld>
            <a:endParaRPr lang="en-US"/>
          </a:p>
        </p:txBody>
      </p:sp>
    </p:spTree>
    <p:extLst>
      <p:ext uri="{BB962C8B-B14F-4D97-AF65-F5344CB8AC3E}">
        <p14:creationId xmlns:p14="http://schemas.microsoft.com/office/powerpoint/2010/main" val="3637221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in the midst of a recurring debate about free speech in universities.</a:t>
            </a:r>
          </a:p>
        </p:txBody>
      </p:sp>
      <p:sp>
        <p:nvSpPr>
          <p:cNvPr id="4" name="Slide Number Placeholder 3"/>
          <p:cNvSpPr>
            <a:spLocks noGrp="1"/>
          </p:cNvSpPr>
          <p:nvPr>
            <p:ph type="sldNum" sz="quarter" idx="5"/>
          </p:nvPr>
        </p:nvSpPr>
        <p:spPr/>
        <p:txBody>
          <a:bodyPr/>
          <a:lstStyle/>
          <a:p>
            <a:fld id="{497C2353-C836-F246-A816-EA51D46B691B}" type="slidenum">
              <a:rPr lang="en-US" smtClean="0"/>
              <a:t>25</a:t>
            </a:fld>
            <a:endParaRPr lang="en-US"/>
          </a:p>
        </p:txBody>
      </p:sp>
    </p:spTree>
    <p:extLst>
      <p:ext uri="{BB962C8B-B14F-4D97-AF65-F5344CB8AC3E}">
        <p14:creationId xmlns:p14="http://schemas.microsoft.com/office/powerpoint/2010/main" val="1886512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7C2353-C836-F246-A816-EA51D46B691B}" type="slidenum">
              <a:rPr lang="en-US" smtClean="0"/>
              <a:t>2</a:t>
            </a:fld>
            <a:endParaRPr lang="en-US"/>
          </a:p>
        </p:txBody>
      </p:sp>
    </p:spTree>
    <p:extLst>
      <p:ext uri="{BB962C8B-B14F-4D97-AF65-F5344CB8AC3E}">
        <p14:creationId xmlns:p14="http://schemas.microsoft.com/office/powerpoint/2010/main" val="739371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stake in this class as well as what’s at stake in this government</a:t>
            </a:r>
          </a:p>
        </p:txBody>
      </p:sp>
      <p:sp>
        <p:nvSpPr>
          <p:cNvPr id="4" name="Slide Number Placeholder 3"/>
          <p:cNvSpPr>
            <a:spLocks noGrp="1"/>
          </p:cNvSpPr>
          <p:nvPr>
            <p:ph type="sldNum" sz="quarter" idx="10"/>
          </p:nvPr>
        </p:nvSpPr>
        <p:spPr/>
        <p:txBody>
          <a:bodyPr/>
          <a:lstStyle/>
          <a:p>
            <a:fld id="{497C2353-C836-F246-A816-EA51D46B691B}" type="slidenum">
              <a:rPr lang="en-US" smtClean="0"/>
              <a:t>3</a:t>
            </a:fld>
            <a:endParaRPr lang="en-US"/>
          </a:p>
        </p:txBody>
      </p:sp>
    </p:spTree>
    <p:extLst>
      <p:ext uri="{BB962C8B-B14F-4D97-AF65-F5344CB8AC3E}">
        <p14:creationId xmlns:p14="http://schemas.microsoft.com/office/powerpoint/2010/main" val="3187769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7C2353-C836-F246-A816-EA51D46B691B}" type="slidenum">
              <a:rPr lang="en-US" smtClean="0"/>
              <a:t>4</a:t>
            </a:fld>
            <a:endParaRPr lang="en-US"/>
          </a:p>
        </p:txBody>
      </p:sp>
    </p:spTree>
    <p:extLst>
      <p:ext uri="{BB962C8B-B14F-4D97-AF65-F5344CB8AC3E}">
        <p14:creationId xmlns:p14="http://schemas.microsoft.com/office/powerpoint/2010/main" val="3652794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7C2353-C836-F246-A816-EA51D46B691B}" type="slidenum">
              <a:rPr lang="en-US" smtClean="0"/>
              <a:t>5</a:t>
            </a:fld>
            <a:endParaRPr lang="en-US"/>
          </a:p>
        </p:txBody>
      </p:sp>
    </p:spTree>
    <p:extLst>
      <p:ext uri="{BB962C8B-B14F-4D97-AF65-F5344CB8AC3E}">
        <p14:creationId xmlns:p14="http://schemas.microsoft.com/office/powerpoint/2010/main" val="400260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7C2353-C836-F246-A816-EA51D46B691B}" type="slidenum">
              <a:rPr lang="en-US" smtClean="0"/>
              <a:t>6</a:t>
            </a:fld>
            <a:endParaRPr lang="en-US"/>
          </a:p>
        </p:txBody>
      </p:sp>
    </p:spTree>
    <p:extLst>
      <p:ext uri="{BB962C8B-B14F-4D97-AF65-F5344CB8AC3E}">
        <p14:creationId xmlns:p14="http://schemas.microsoft.com/office/powerpoint/2010/main" val="2687907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It might seem awful, but understanding can grant some equanimity. </a:t>
            </a:r>
          </a:p>
          <a:p>
            <a:r>
              <a:rPr lang="en-US" dirty="0"/>
              <a:t>It might seem dominated by old white guys, but that is changing- don’t let us have it. </a:t>
            </a:r>
          </a:p>
          <a:p>
            <a:endParaRPr lang="en-US" dirty="0"/>
          </a:p>
          <a:p>
            <a:r>
              <a:rPr lang="en-US" dirty="0"/>
              <a:t>I could say a lot of cliché things about the importance of America in the world</a:t>
            </a:r>
          </a:p>
          <a:p>
            <a:endParaRPr lang="en-US" dirty="0"/>
          </a:p>
          <a:p>
            <a:r>
              <a:rPr lang="en-US" dirty="0"/>
              <a:t>It’s important for your own integrity!</a:t>
            </a:r>
          </a:p>
          <a:p>
            <a:endParaRPr lang="en-US" dirty="0"/>
          </a:p>
          <a:p>
            <a:r>
              <a:rPr lang="en-US" dirty="0"/>
              <a:t>It’s the water in which we swim. You have to be curious about it.</a:t>
            </a:r>
          </a:p>
          <a:p>
            <a:endParaRPr lang="en-US" dirty="0"/>
          </a:p>
          <a:p>
            <a:r>
              <a:rPr lang="en-US" dirty="0"/>
              <a:t>You are in a position to matter in American Politics.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97C2353-C836-F246-A816-EA51D46B691B}" type="slidenum">
              <a:rPr lang="en-US" smtClean="0"/>
              <a:t>7</a:t>
            </a:fld>
            <a:endParaRPr lang="en-US"/>
          </a:p>
        </p:txBody>
      </p:sp>
    </p:spTree>
    <p:extLst>
      <p:ext uri="{BB962C8B-B14F-4D97-AF65-F5344CB8AC3E}">
        <p14:creationId xmlns:p14="http://schemas.microsoft.com/office/powerpoint/2010/main" val="10004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Theory and evidence</a:t>
            </a:r>
          </a:p>
          <a:p>
            <a:endParaRPr lang="en-US" dirty="0"/>
          </a:p>
          <a:p>
            <a:r>
              <a:rPr lang="en-US" dirty="0"/>
              <a:t>This is going to help you make sense of the world, and not just the political world</a:t>
            </a:r>
          </a:p>
          <a:p>
            <a:endParaRPr lang="en-US" dirty="0"/>
          </a:p>
          <a:p>
            <a:endParaRPr lang="en-US" dirty="0"/>
          </a:p>
        </p:txBody>
      </p:sp>
      <p:sp>
        <p:nvSpPr>
          <p:cNvPr id="4" name="Slide Number Placeholder 3"/>
          <p:cNvSpPr>
            <a:spLocks noGrp="1"/>
          </p:cNvSpPr>
          <p:nvPr>
            <p:ph type="sldNum" sz="quarter" idx="10"/>
          </p:nvPr>
        </p:nvSpPr>
        <p:spPr/>
        <p:txBody>
          <a:bodyPr/>
          <a:lstStyle/>
          <a:p>
            <a:fld id="{497C2353-C836-F246-A816-EA51D46B691B}" type="slidenum">
              <a:rPr lang="en-US" smtClean="0"/>
              <a:t>8</a:t>
            </a:fld>
            <a:endParaRPr lang="en-US"/>
          </a:p>
        </p:txBody>
      </p:sp>
    </p:spTree>
    <p:extLst>
      <p:ext uri="{BB962C8B-B14F-4D97-AF65-F5344CB8AC3E}">
        <p14:creationId xmlns:p14="http://schemas.microsoft.com/office/powerpoint/2010/main" val="1071595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7C2353-C836-F246-A816-EA51D46B691B}" type="slidenum">
              <a:rPr lang="en-US" smtClean="0"/>
              <a:t>9</a:t>
            </a:fld>
            <a:endParaRPr lang="en-US"/>
          </a:p>
        </p:txBody>
      </p:sp>
    </p:spTree>
    <p:extLst>
      <p:ext uri="{BB962C8B-B14F-4D97-AF65-F5344CB8AC3E}">
        <p14:creationId xmlns:p14="http://schemas.microsoft.com/office/powerpoint/2010/main" val="3108431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6FAE7-EF7B-8947-9784-B7AF3CB381A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EAE9BF1-47DB-7845-BF7D-82FB49C039E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9FFE7B4-E7C2-8F41-86B0-FF8ED64FD518}"/>
              </a:ext>
            </a:extLst>
          </p:cNvPr>
          <p:cNvSpPr>
            <a:spLocks noGrp="1"/>
          </p:cNvSpPr>
          <p:nvPr>
            <p:ph type="dt" sz="half" idx="10"/>
          </p:nvPr>
        </p:nvSpPr>
        <p:spPr/>
        <p:txBody>
          <a:bodyPr/>
          <a:lstStyle/>
          <a:p>
            <a:fld id="{293305DF-FB32-4840-AC6C-612AB23AD749}" type="datetime1">
              <a:rPr lang="en-US" smtClean="0"/>
              <a:t>1/9/24</a:t>
            </a:fld>
            <a:endParaRPr lang="en-US" dirty="0"/>
          </a:p>
        </p:txBody>
      </p:sp>
      <p:sp>
        <p:nvSpPr>
          <p:cNvPr id="5" name="Footer Placeholder 4">
            <a:extLst>
              <a:ext uri="{FF2B5EF4-FFF2-40B4-BE49-F238E27FC236}">
                <a16:creationId xmlns:a16="http://schemas.microsoft.com/office/drawing/2014/main" id="{ACE77EAB-817F-A441-948B-AFD72486AD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621287-F9C6-8B40-9808-E5FC51D82069}"/>
              </a:ext>
            </a:extLst>
          </p:cNvPr>
          <p:cNvSpPr>
            <a:spLocks noGrp="1"/>
          </p:cNvSpPr>
          <p:nvPr>
            <p:ph type="sldNum" sz="quarter" idx="12"/>
          </p:nvPr>
        </p:nvSpPr>
        <p:spPr/>
        <p:txBody>
          <a:bodyPr/>
          <a:lstStyle/>
          <a:p>
            <a:pPr algn="r"/>
            <a:fld id="{F7886C9C-DC18-4195-8FD5-A50AA931D419}" type="slidenum">
              <a:rPr lang="en-US" smtClean="0"/>
              <a:pPr algn="r"/>
              <a:t>‹#›</a:t>
            </a:fld>
            <a:endParaRPr lang="en-US" dirty="0"/>
          </a:p>
        </p:txBody>
      </p:sp>
    </p:spTree>
    <p:extLst>
      <p:ext uri="{BB962C8B-B14F-4D97-AF65-F5344CB8AC3E}">
        <p14:creationId xmlns:p14="http://schemas.microsoft.com/office/powerpoint/2010/main" val="3844416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E098B-41F4-0A4A-91D2-A6DC6A2134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DC691C-D982-A940-9801-24FEFE8C7B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13E568-BBFC-2A48-853A-4031814607EE}"/>
              </a:ext>
            </a:extLst>
          </p:cNvPr>
          <p:cNvSpPr>
            <a:spLocks noGrp="1"/>
          </p:cNvSpPr>
          <p:nvPr>
            <p:ph type="dt" sz="half" idx="10"/>
          </p:nvPr>
        </p:nvSpPr>
        <p:spPr/>
        <p:txBody>
          <a:bodyPr/>
          <a:lstStyle/>
          <a:p>
            <a:fld id="{455722DC-C92C-B94D-91D7-AB8B821B1AEF}" type="datetime1">
              <a:rPr lang="en-US" smtClean="0"/>
              <a:t>1/9/24</a:t>
            </a:fld>
            <a:endParaRPr lang="en-US"/>
          </a:p>
        </p:txBody>
      </p:sp>
      <p:sp>
        <p:nvSpPr>
          <p:cNvPr id="5" name="Footer Placeholder 4">
            <a:extLst>
              <a:ext uri="{FF2B5EF4-FFF2-40B4-BE49-F238E27FC236}">
                <a16:creationId xmlns:a16="http://schemas.microsoft.com/office/drawing/2014/main" id="{C8394F0B-1505-4D49-A8C4-78E780C66E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E39687-E619-FF41-9C61-505FE533E03A}"/>
              </a:ext>
            </a:extLst>
          </p:cNvPr>
          <p:cNvSpPr>
            <a:spLocks noGrp="1"/>
          </p:cNvSpPr>
          <p:nvPr>
            <p:ph type="sldNum" sz="quarter" idx="12"/>
          </p:nvPr>
        </p:nvSpPr>
        <p:spPr/>
        <p:txBody>
          <a:bodyPr/>
          <a:lstStyle/>
          <a:p>
            <a:fld id="{04EA7543-9AAE-4E9F-B28C-4FCCFD07D42B}" type="slidenum">
              <a:rPr lang="en-US" smtClean="0"/>
              <a:pPr/>
              <a:t>‹#›</a:t>
            </a:fld>
            <a:endParaRPr lang="en-US"/>
          </a:p>
        </p:txBody>
      </p:sp>
    </p:spTree>
    <p:extLst>
      <p:ext uri="{BB962C8B-B14F-4D97-AF65-F5344CB8AC3E}">
        <p14:creationId xmlns:p14="http://schemas.microsoft.com/office/powerpoint/2010/main" val="2867196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5D2061-4A6B-9443-9F00-68E6A0DC1D1D}"/>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16F84B-44B0-EA4D-99F5-52DAC7D4315F}"/>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96227A-5516-AD4E-8B1E-B1ABDAB6C758}"/>
              </a:ext>
            </a:extLst>
          </p:cNvPr>
          <p:cNvSpPr>
            <a:spLocks noGrp="1"/>
          </p:cNvSpPr>
          <p:nvPr>
            <p:ph type="dt" sz="half" idx="10"/>
          </p:nvPr>
        </p:nvSpPr>
        <p:spPr/>
        <p:txBody>
          <a:bodyPr/>
          <a:lstStyle/>
          <a:p>
            <a:fld id="{A46A00CD-91E9-6C4D-8427-6494C92C4519}" type="datetime1">
              <a:rPr lang="en-US" smtClean="0"/>
              <a:t>1/9/24</a:t>
            </a:fld>
            <a:endParaRPr lang="en-US"/>
          </a:p>
        </p:txBody>
      </p:sp>
      <p:sp>
        <p:nvSpPr>
          <p:cNvPr id="5" name="Footer Placeholder 4">
            <a:extLst>
              <a:ext uri="{FF2B5EF4-FFF2-40B4-BE49-F238E27FC236}">
                <a16:creationId xmlns:a16="http://schemas.microsoft.com/office/drawing/2014/main" id="{9FD9BF2F-B4F0-034C-B0FD-07D2F0793E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AB796A-2B4B-FB45-B457-B9EF4FECE8A4}"/>
              </a:ext>
            </a:extLst>
          </p:cNvPr>
          <p:cNvSpPr>
            <a:spLocks noGrp="1"/>
          </p:cNvSpPr>
          <p:nvPr>
            <p:ph type="sldNum" sz="quarter" idx="12"/>
          </p:nvPr>
        </p:nvSpPr>
        <p:spPr/>
        <p:txBody>
          <a:bodyPr/>
          <a:lstStyle/>
          <a:p>
            <a:fld id="{F7886C9C-DC18-4195-8FD5-A50AA931D419}" type="slidenum">
              <a:rPr lang="en-US" smtClean="0"/>
              <a:pPr/>
              <a:t>‹#›</a:t>
            </a:fld>
            <a:endParaRPr lang="en-US" dirty="0"/>
          </a:p>
        </p:txBody>
      </p:sp>
    </p:spTree>
    <p:extLst>
      <p:ext uri="{BB962C8B-B14F-4D97-AF65-F5344CB8AC3E}">
        <p14:creationId xmlns:p14="http://schemas.microsoft.com/office/powerpoint/2010/main" val="4250002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B5FD2-35A2-1E40-80D4-EC0447EDAB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EFC682-01BD-5B45-9230-0734239D8F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EF4A28-9E90-6040-86A8-CEA7B415B0B4}"/>
              </a:ext>
            </a:extLst>
          </p:cNvPr>
          <p:cNvSpPr>
            <a:spLocks noGrp="1"/>
          </p:cNvSpPr>
          <p:nvPr>
            <p:ph type="dt" sz="half" idx="10"/>
          </p:nvPr>
        </p:nvSpPr>
        <p:spPr/>
        <p:txBody>
          <a:bodyPr/>
          <a:lstStyle/>
          <a:p>
            <a:fld id="{5AD699B8-5E11-8045-AA22-269578184FD9}" type="datetime1">
              <a:rPr lang="en-US" smtClean="0"/>
              <a:t>1/9/24</a:t>
            </a:fld>
            <a:endParaRPr lang="en-US"/>
          </a:p>
        </p:txBody>
      </p:sp>
      <p:sp>
        <p:nvSpPr>
          <p:cNvPr id="5" name="Footer Placeholder 4">
            <a:extLst>
              <a:ext uri="{FF2B5EF4-FFF2-40B4-BE49-F238E27FC236}">
                <a16:creationId xmlns:a16="http://schemas.microsoft.com/office/drawing/2014/main" id="{204BF9F0-0D01-BA4D-ADBD-C4F60639C4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9BDEC3-1075-AA43-8B36-126464618830}"/>
              </a:ext>
            </a:extLst>
          </p:cNvPr>
          <p:cNvSpPr>
            <a:spLocks noGrp="1"/>
          </p:cNvSpPr>
          <p:nvPr>
            <p:ph type="sldNum" sz="quarter" idx="12"/>
          </p:nvPr>
        </p:nvSpPr>
        <p:spPr/>
        <p:txBody>
          <a:bodyPr/>
          <a:lstStyle/>
          <a:p>
            <a:fld id="{F7886C9C-DC18-4195-8FD5-A50AA931D419}" type="slidenum">
              <a:rPr lang="en-US" smtClean="0"/>
              <a:pPr/>
              <a:t>‹#›</a:t>
            </a:fld>
            <a:endParaRPr lang="en-US"/>
          </a:p>
        </p:txBody>
      </p:sp>
    </p:spTree>
    <p:extLst>
      <p:ext uri="{BB962C8B-B14F-4D97-AF65-F5344CB8AC3E}">
        <p14:creationId xmlns:p14="http://schemas.microsoft.com/office/powerpoint/2010/main" val="4197876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35CC-AFA8-D249-BF22-CBD0AB2054E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5559201-6E26-6C47-92D4-20EE7DAA585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9D6E50-6C4D-1E4A-9ED3-4CA6E32CB75C}"/>
              </a:ext>
            </a:extLst>
          </p:cNvPr>
          <p:cNvSpPr>
            <a:spLocks noGrp="1"/>
          </p:cNvSpPr>
          <p:nvPr>
            <p:ph type="dt" sz="half" idx="10"/>
          </p:nvPr>
        </p:nvSpPr>
        <p:spPr/>
        <p:txBody>
          <a:bodyPr/>
          <a:lstStyle/>
          <a:p>
            <a:fld id="{9E347552-3258-1F49-868A-062E0A2D7FDC}" type="datetime1">
              <a:rPr lang="en-US" smtClean="0"/>
              <a:t>1/9/24</a:t>
            </a:fld>
            <a:endParaRPr lang="en-US" dirty="0"/>
          </a:p>
        </p:txBody>
      </p:sp>
      <p:sp>
        <p:nvSpPr>
          <p:cNvPr id="5" name="Footer Placeholder 4">
            <a:extLst>
              <a:ext uri="{FF2B5EF4-FFF2-40B4-BE49-F238E27FC236}">
                <a16:creationId xmlns:a16="http://schemas.microsoft.com/office/drawing/2014/main" id="{930F3B62-ADB7-5D49-B601-BC8B264ACF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4847C7-DEC4-BA4B-B39B-506384B36F3B}"/>
              </a:ext>
            </a:extLst>
          </p:cNvPr>
          <p:cNvSpPr>
            <a:spLocks noGrp="1"/>
          </p:cNvSpPr>
          <p:nvPr>
            <p:ph type="sldNum" sz="quarter" idx="12"/>
          </p:nvPr>
        </p:nvSpPr>
        <p:spPr/>
        <p:txBody>
          <a:bodyPr/>
          <a:lstStyle/>
          <a:p>
            <a:pPr algn="r"/>
            <a:fld id="{F7886C9C-DC18-4195-8FD5-A50AA931D419}" type="slidenum">
              <a:rPr lang="en-US" smtClean="0"/>
              <a:pPr algn="r"/>
              <a:t>‹#›</a:t>
            </a:fld>
            <a:endParaRPr lang="en-US" dirty="0"/>
          </a:p>
        </p:txBody>
      </p:sp>
    </p:spTree>
    <p:extLst>
      <p:ext uri="{BB962C8B-B14F-4D97-AF65-F5344CB8AC3E}">
        <p14:creationId xmlns:p14="http://schemas.microsoft.com/office/powerpoint/2010/main" val="363801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B6059-64E7-3C41-8697-3B684E7335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09020C-01D7-6447-A7F9-6C61F2CEA3BC}"/>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554AED-0C78-7D4D-8F9C-70A5C8E048BB}"/>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FA6B64-0400-8C48-B15D-190886E89158}"/>
              </a:ext>
            </a:extLst>
          </p:cNvPr>
          <p:cNvSpPr>
            <a:spLocks noGrp="1"/>
          </p:cNvSpPr>
          <p:nvPr>
            <p:ph type="dt" sz="half" idx="10"/>
          </p:nvPr>
        </p:nvSpPr>
        <p:spPr/>
        <p:txBody>
          <a:bodyPr/>
          <a:lstStyle/>
          <a:p>
            <a:fld id="{D8185721-7AC0-0446-AE4F-89D1F9168B78}" type="datetime1">
              <a:rPr lang="en-US" smtClean="0"/>
              <a:t>1/9/24</a:t>
            </a:fld>
            <a:endParaRPr lang="en-US"/>
          </a:p>
        </p:txBody>
      </p:sp>
      <p:sp>
        <p:nvSpPr>
          <p:cNvPr id="6" name="Footer Placeholder 5">
            <a:extLst>
              <a:ext uri="{FF2B5EF4-FFF2-40B4-BE49-F238E27FC236}">
                <a16:creationId xmlns:a16="http://schemas.microsoft.com/office/drawing/2014/main" id="{86252701-37D9-A44A-A713-5781164A87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B29BF5-975A-F24B-88F6-7B3A6C3DC97E}"/>
              </a:ext>
            </a:extLst>
          </p:cNvPr>
          <p:cNvSpPr>
            <a:spLocks noGrp="1"/>
          </p:cNvSpPr>
          <p:nvPr>
            <p:ph type="sldNum" sz="quarter" idx="12"/>
          </p:nvPr>
        </p:nvSpPr>
        <p:spPr/>
        <p:txBody>
          <a:bodyPr/>
          <a:lstStyle/>
          <a:p>
            <a:fld id="{F7886C9C-DC18-4195-8FD5-A50AA931D419}" type="slidenum">
              <a:rPr lang="en-US" smtClean="0"/>
              <a:pPr/>
              <a:t>‹#›</a:t>
            </a:fld>
            <a:endParaRPr lang="en-US"/>
          </a:p>
        </p:txBody>
      </p:sp>
    </p:spTree>
    <p:extLst>
      <p:ext uri="{BB962C8B-B14F-4D97-AF65-F5344CB8AC3E}">
        <p14:creationId xmlns:p14="http://schemas.microsoft.com/office/powerpoint/2010/main" val="302516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0EC54-2AB1-3A47-BBDB-5295DB0104EB}"/>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4A3CE5-33EE-3A44-9295-439DADB135D7}"/>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1155404-2BE6-9A42-8F1E-91A165022A21}"/>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055A1F-8294-8442-95D8-416B92AA5295}"/>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1649F74-DEEF-8648-A12A-6B7602F6E185}"/>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C3F0B2-C2F2-734A-B82C-C566817A1760}"/>
              </a:ext>
            </a:extLst>
          </p:cNvPr>
          <p:cNvSpPr>
            <a:spLocks noGrp="1"/>
          </p:cNvSpPr>
          <p:nvPr>
            <p:ph type="dt" sz="half" idx="10"/>
          </p:nvPr>
        </p:nvSpPr>
        <p:spPr/>
        <p:txBody>
          <a:bodyPr/>
          <a:lstStyle/>
          <a:p>
            <a:fld id="{41C96E4F-55C7-7B43-B17E-F1D20EDDBB0E}" type="datetime1">
              <a:rPr lang="en-US" smtClean="0"/>
              <a:t>1/9/24</a:t>
            </a:fld>
            <a:endParaRPr lang="en-US"/>
          </a:p>
        </p:txBody>
      </p:sp>
      <p:sp>
        <p:nvSpPr>
          <p:cNvPr id="8" name="Footer Placeholder 7">
            <a:extLst>
              <a:ext uri="{FF2B5EF4-FFF2-40B4-BE49-F238E27FC236}">
                <a16:creationId xmlns:a16="http://schemas.microsoft.com/office/drawing/2014/main" id="{3E717D1D-E00B-304C-A6A9-84C307DFB1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15CDF1-0EAA-2C42-83B2-970254BAC52C}"/>
              </a:ext>
            </a:extLst>
          </p:cNvPr>
          <p:cNvSpPr>
            <a:spLocks noGrp="1"/>
          </p:cNvSpPr>
          <p:nvPr>
            <p:ph type="sldNum" sz="quarter" idx="12"/>
          </p:nvPr>
        </p:nvSpPr>
        <p:spPr/>
        <p:txBody>
          <a:bodyPr/>
          <a:lstStyle/>
          <a:p>
            <a:fld id="{F7886C9C-DC18-4195-8FD5-A50AA931D419}" type="slidenum">
              <a:rPr lang="en-US" smtClean="0"/>
              <a:pPr/>
              <a:t>‹#›</a:t>
            </a:fld>
            <a:endParaRPr lang="en-US"/>
          </a:p>
        </p:txBody>
      </p:sp>
    </p:spTree>
    <p:extLst>
      <p:ext uri="{BB962C8B-B14F-4D97-AF65-F5344CB8AC3E}">
        <p14:creationId xmlns:p14="http://schemas.microsoft.com/office/powerpoint/2010/main" val="1792834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15E1F-0C3D-A745-A6DF-79FA416FC8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1B8F1C-D92D-3E44-9EEC-C4622BAA6A9A}"/>
              </a:ext>
            </a:extLst>
          </p:cNvPr>
          <p:cNvSpPr>
            <a:spLocks noGrp="1"/>
          </p:cNvSpPr>
          <p:nvPr>
            <p:ph type="dt" sz="half" idx="10"/>
          </p:nvPr>
        </p:nvSpPr>
        <p:spPr/>
        <p:txBody>
          <a:bodyPr/>
          <a:lstStyle/>
          <a:p>
            <a:fld id="{0CEF5EC4-8E01-C149-9F0D-B8462CB7155F}" type="datetime1">
              <a:rPr lang="en-US" smtClean="0"/>
              <a:t>1/9/24</a:t>
            </a:fld>
            <a:endParaRPr lang="en-US"/>
          </a:p>
        </p:txBody>
      </p:sp>
      <p:sp>
        <p:nvSpPr>
          <p:cNvPr id="4" name="Footer Placeholder 3">
            <a:extLst>
              <a:ext uri="{FF2B5EF4-FFF2-40B4-BE49-F238E27FC236}">
                <a16:creationId xmlns:a16="http://schemas.microsoft.com/office/drawing/2014/main" id="{315953C2-1CCD-9545-832E-977911E8DA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B8C1A0-ECCE-6E4E-8831-01C6F344CF49}"/>
              </a:ext>
            </a:extLst>
          </p:cNvPr>
          <p:cNvSpPr>
            <a:spLocks noGrp="1"/>
          </p:cNvSpPr>
          <p:nvPr>
            <p:ph type="sldNum" sz="quarter" idx="12"/>
          </p:nvPr>
        </p:nvSpPr>
        <p:spPr/>
        <p:txBody>
          <a:bodyPr/>
          <a:lstStyle/>
          <a:p>
            <a:fld id="{F7886C9C-DC18-4195-8FD5-A50AA931D419}" type="slidenum">
              <a:rPr lang="en-US" smtClean="0"/>
              <a:pPr/>
              <a:t>‹#›</a:t>
            </a:fld>
            <a:endParaRPr lang="en-US"/>
          </a:p>
        </p:txBody>
      </p:sp>
    </p:spTree>
    <p:extLst>
      <p:ext uri="{BB962C8B-B14F-4D97-AF65-F5344CB8AC3E}">
        <p14:creationId xmlns:p14="http://schemas.microsoft.com/office/powerpoint/2010/main" val="488471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3F8064-999B-1F45-98B8-D7A9FA09EECD}"/>
              </a:ext>
            </a:extLst>
          </p:cNvPr>
          <p:cNvSpPr>
            <a:spLocks noGrp="1"/>
          </p:cNvSpPr>
          <p:nvPr>
            <p:ph type="dt" sz="half" idx="10"/>
          </p:nvPr>
        </p:nvSpPr>
        <p:spPr/>
        <p:txBody>
          <a:bodyPr/>
          <a:lstStyle/>
          <a:p>
            <a:fld id="{FEEAD73E-08F9-BB4F-A05B-6AD45140057B}" type="datetime1">
              <a:rPr lang="en-US" smtClean="0"/>
              <a:t>1/9/24</a:t>
            </a:fld>
            <a:endParaRPr lang="en-US"/>
          </a:p>
        </p:txBody>
      </p:sp>
      <p:sp>
        <p:nvSpPr>
          <p:cNvPr id="3" name="Footer Placeholder 2">
            <a:extLst>
              <a:ext uri="{FF2B5EF4-FFF2-40B4-BE49-F238E27FC236}">
                <a16:creationId xmlns:a16="http://schemas.microsoft.com/office/drawing/2014/main" id="{05F44DD9-C701-374E-836D-7AAB12A2F0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53A9CC-961A-E847-854A-0008D760802B}"/>
              </a:ext>
            </a:extLst>
          </p:cNvPr>
          <p:cNvSpPr>
            <a:spLocks noGrp="1"/>
          </p:cNvSpPr>
          <p:nvPr>
            <p:ph type="sldNum" sz="quarter" idx="12"/>
          </p:nvPr>
        </p:nvSpPr>
        <p:spPr/>
        <p:txBody>
          <a:bodyPr/>
          <a:lstStyle/>
          <a:p>
            <a:fld id="{F7886C9C-DC18-4195-8FD5-A50AA931D419}" type="slidenum">
              <a:rPr lang="en-US" smtClean="0"/>
              <a:pPr/>
              <a:t>‹#›</a:t>
            </a:fld>
            <a:endParaRPr lang="en-US"/>
          </a:p>
        </p:txBody>
      </p:sp>
    </p:spTree>
    <p:extLst>
      <p:ext uri="{BB962C8B-B14F-4D97-AF65-F5344CB8AC3E}">
        <p14:creationId xmlns:p14="http://schemas.microsoft.com/office/powerpoint/2010/main" val="3000032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7A0CF-E47A-464F-8F58-7855C4E53DE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EF061EA-6C4F-8144-9762-660EFC0295D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ECD1E3-129C-F740-B155-33AE484AA18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02A7FB9-6460-D143-BBB2-1915CB4B42A0}"/>
              </a:ext>
            </a:extLst>
          </p:cNvPr>
          <p:cNvSpPr>
            <a:spLocks noGrp="1"/>
          </p:cNvSpPr>
          <p:nvPr>
            <p:ph type="dt" sz="half" idx="10"/>
          </p:nvPr>
        </p:nvSpPr>
        <p:spPr/>
        <p:txBody>
          <a:bodyPr/>
          <a:lstStyle/>
          <a:p>
            <a:fld id="{CD601E86-0A83-9745-8258-B4A6E10995A6}" type="datetime1">
              <a:rPr lang="en-US" smtClean="0"/>
              <a:t>1/9/24</a:t>
            </a:fld>
            <a:endParaRPr lang="en-US"/>
          </a:p>
        </p:txBody>
      </p:sp>
      <p:sp>
        <p:nvSpPr>
          <p:cNvPr id="6" name="Footer Placeholder 5">
            <a:extLst>
              <a:ext uri="{FF2B5EF4-FFF2-40B4-BE49-F238E27FC236}">
                <a16:creationId xmlns:a16="http://schemas.microsoft.com/office/drawing/2014/main" id="{CF20098F-BA06-0B4F-B94D-2CDA600A17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0819DF-4D21-A347-B766-8289370F6B80}"/>
              </a:ext>
            </a:extLst>
          </p:cNvPr>
          <p:cNvSpPr>
            <a:spLocks noGrp="1"/>
          </p:cNvSpPr>
          <p:nvPr>
            <p:ph type="sldNum" sz="quarter" idx="12"/>
          </p:nvPr>
        </p:nvSpPr>
        <p:spPr/>
        <p:txBody>
          <a:bodyPr/>
          <a:lstStyle/>
          <a:p>
            <a:fld id="{F7886C9C-DC18-4195-8FD5-A50AA931D419}" type="slidenum">
              <a:rPr lang="en-US" smtClean="0"/>
              <a:pPr/>
              <a:t>‹#›</a:t>
            </a:fld>
            <a:endParaRPr lang="en-US" dirty="0"/>
          </a:p>
        </p:txBody>
      </p:sp>
    </p:spTree>
    <p:extLst>
      <p:ext uri="{BB962C8B-B14F-4D97-AF65-F5344CB8AC3E}">
        <p14:creationId xmlns:p14="http://schemas.microsoft.com/office/powerpoint/2010/main" val="1049917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02D95-3EFF-4843-9707-AB797D9C842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C301C82-5076-EB41-A336-674071AC37A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B3E7020-5BC9-D149-8ACD-A0DA47999CE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944725F-ACF2-9D48-8E75-74F30E03F5C1}"/>
              </a:ext>
            </a:extLst>
          </p:cNvPr>
          <p:cNvSpPr>
            <a:spLocks noGrp="1"/>
          </p:cNvSpPr>
          <p:nvPr>
            <p:ph type="dt" sz="half" idx="10"/>
          </p:nvPr>
        </p:nvSpPr>
        <p:spPr/>
        <p:txBody>
          <a:bodyPr/>
          <a:lstStyle/>
          <a:p>
            <a:fld id="{1BAD55DF-4539-1040-81BB-66FEBFD3E5DE}" type="datetime1">
              <a:rPr lang="en-US" smtClean="0"/>
              <a:t>1/9/24</a:t>
            </a:fld>
            <a:endParaRPr lang="en-US" dirty="0"/>
          </a:p>
        </p:txBody>
      </p:sp>
      <p:sp>
        <p:nvSpPr>
          <p:cNvPr id="6" name="Footer Placeholder 5">
            <a:extLst>
              <a:ext uri="{FF2B5EF4-FFF2-40B4-BE49-F238E27FC236}">
                <a16:creationId xmlns:a16="http://schemas.microsoft.com/office/drawing/2014/main" id="{4197F0B1-8CAA-2649-903F-35A110CBA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293569-1E4B-BC44-82F6-A8C123B28D2E}"/>
              </a:ext>
            </a:extLst>
          </p:cNvPr>
          <p:cNvSpPr>
            <a:spLocks noGrp="1"/>
          </p:cNvSpPr>
          <p:nvPr>
            <p:ph type="sldNum" sz="quarter" idx="12"/>
          </p:nvPr>
        </p:nvSpPr>
        <p:spPr/>
        <p:txBody>
          <a:bodyPr/>
          <a:lstStyle/>
          <a:p>
            <a:fld id="{F7886C9C-DC18-4195-8FD5-A50AA931D419}" type="slidenum">
              <a:rPr lang="en-US" smtClean="0"/>
              <a:pPr/>
              <a:t>‹#›</a:t>
            </a:fld>
            <a:endParaRPr lang="en-US"/>
          </a:p>
        </p:txBody>
      </p:sp>
    </p:spTree>
    <p:extLst>
      <p:ext uri="{BB962C8B-B14F-4D97-AF65-F5344CB8AC3E}">
        <p14:creationId xmlns:p14="http://schemas.microsoft.com/office/powerpoint/2010/main" val="966807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0DCD27-7737-984D-830A-77FF410E3643}"/>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33ED27-BA6D-4446-A6AB-267F1CF35EF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ED6660-B243-3846-BC0E-F011F1A88D47}"/>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AB2B120-BB28-664C-AE0D-78A3A46FAF65}" type="datetime1">
              <a:rPr lang="en-US" smtClean="0"/>
              <a:t>1/9/24</a:t>
            </a:fld>
            <a:endParaRPr lang="en-US" dirty="0"/>
          </a:p>
        </p:txBody>
      </p:sp>
      <p:sp>
        <p:nvSpPr>
          <p:cNvPr id="5" name="Footer Placeholder 4">
            <a:extLst>
              <a:ext uri="{FF2B5EF4-FFF2-40B4-BE49-F238E27FC236}">
                <a16:creationId xmlns:a16="http://schemas.microsoft.com/office/drawing/2014/main" id="{35E2E3FC-FD48-424D-9388-E7A22A9EC8F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93760D6-26D1-F649-802C-EA95FCA58F2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lgn="r"/>
            <a:fld id="{F7886C9C-DC18-4195-8FD5-A50AA931D419}" type="slidenum">
              <a:rPr lang="en-US" smtClean="0"/>
              <a:pPr algn="r"/>
              <a:t>‹#›</a:t>
            </a:fld>
            <a:endParaRPr lang="en-US" dirty="0"/>
          </a:p>
        </p:txBody>
      </p:sp>
    </p:spTree>
    <p:extLst>
      <p:ext uri="{BB962C8B-B14F-4D97-AF65-F5344CB8AC3E}">
        <p14:creationId xmlns:p14="http://schemas.microsoft.com/office/powerpoint/2010/main" val="65024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mailto:ctausanovitch@ucla.edu"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3092C268-DE9D-4044-9489-1775C1FA46B4}"/>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11799" r="13201"/>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ctrTitle"/>
          </p:nvPr>
        </p:nvSpPr>
        <p:spPr>
          <a:xfrm>
            <a:off x="1143000" y="104171"/>
            <a:ext cx="6858000" cy="2101483"/>
          </a:xfrm>
        </p:spPr>
        <p:txBody>
          <a:bodyPr>
            <a:normAutofit/>
          </a:bodyPr>
          <a:lstStyle/>
          <a:p>
            <a:r>
              <a:rPr lang="en-US" dirty="0">
                <a:solidFill>
                  <a:srgbClr val="FFFFFF"/>
                </a:solidFill>
              </a:rPr>
              <a:t>Political Science 40: Introduction to American Politics</a:t>
            </a:r>
          </a:p>
        </p:txBody>
      </p:sp>
      <p:sp>
        <p:nvSpPr>
          <p:cNvPr id="8" name="Subtitle 7">
            <a:extLst>
              <a:ext uri="{FF2B5EF4-FFF2-40B4-BE49-F238E27FC236}">
                <a16:creationId xmlns:a16="http://schemas.microsoft.com/office/drawing/2014/main" id="{B5E9F6A1-7A02-1A48-A209-D29493AC8463}"/>
              </a:ext>
            </a:extLst>
          </p:cNvPr>
          <p:cNvSpPr>
            <a:spLocks noGrp="1"/>
          </p:cNvSpPr>
          <p:nvPr>
            <p:ph type="subTitle" idx="1"/>
          </p:nvPr>
        </p:nvSpPr>
        <p:spPr>
          <a:xfrm>
            <a:off x="5752618" y="2205654"/>
            <a:ext cx="3151208" cy="3269173"/>
          </a:xfrm>
        </p:spPr>
        <p:txBody>
          <a:bodyPr>
            <a:noAutofit/>
          </a:bodyPr>
          <a:lstStyle/>
          <a:p>
            <a:r>
              <a:rPr lang="en-US" sz="2800" dirty="0">
                <a:solidFill>
                  <a:srgbClr val="FFFFFF"/>
                </a:solidFill>
              </a:rPr>
              <a:t>Prof. Chris </a:t>
            </a:r>
            <a:r>
              <a:rPr lang="en-US" sz="2800" dirty="0" err="1">
                <a:solidFill>
                  <a:srgbClr val="FFFFFF"/>
                </a:solidFill>
              </a:rPr>
              <a:t>Tausanovitch</a:t>
            </a:r>
            <a:endParaRPr lang="en-US" sz="2800" dirty="0">
              <a:solidFill>
                <a:srgbClr val="FFFFFF"/>
              </a:solidFill>
            </a:endParaRPr>
          </a:p>
          <a:p>
            <a:r>
              <a:rPr lang="en-US" sz="2800" dirty="0">
                <a:solidFill>
                  <a:srgbClr val="FFFFFF"/>
                </a:solidFill>
              </a:rPr>
              <a:t>@</a:t>
            </a:r>
            <a:r>
              <a:rPr lang="en-US" sz="2800" dirty="0" err="1">
                <a:solidFill>
                  <a:srgbClr val="FFFFFF"/>
                </a:solidFill>
              </a:rPr>
              <a:t>ctausanovitch</a:t>
            </a:r>
            <a:endParaRPr lang="en-US" sz="2800" dirty="0">
              <a:solidFill>
                <a:srgbClr val="FFFFFF"/>
              </a:solidFill>
            </a:endParaRPr>
          </a:p>
          <a:p>
            <a:endParaRPr lang="en-US" sz="2800" dirty="0">
              <a:solidFill>
                <a:srgbClr val="FFFFFF"/>
              </a:solidFill>
            </a:endParaRPr>
          </a:p>
          <a:p>
            <a:r>
              <a:rPr lang="en-US" sz="2800" dirty="0">
                <a:solidFill>
                  <a:srgbClr val="FFFFFF"/>
                </a:solidFill>
              </a:rPr>
              <a:t>Lecture 1: What’s at Stake?</a:t>
            </a:r>
          </a:p>
        </p:txBody>
      </p:sp>
    </p:spTree>
    <p:extLst>
      <p:ext uri="{BB962C8B-B14F-4D97-AF65-F5344CB8AC3E}">
        <p14:creationId xmlns:p14="http://schemas.microsoft.com/office/powerpoint/2010/main" val="19628126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37591-8176-C84F-8DF2-1136601D408E}"/>
              </a:ext>
            </a:extLst>
          </p:cNvPr>
          <p:cNvSpPr>
            <a:spLocks noGrp="1"/>
          </p:cNvSpPr>
          <p:nvPr>
            <p:ph type="title"/>
          </p:nvPr>
        </p:nvSpPr>
        <p:spPr>
          <a:xfrm>
            <a:off x="360759" y="3752849"/>
            <a:ext cx="2468166" cy="2452687"/>
          </a:xfrm>
        </p:spPr>
        <p:txBody>
          <a:bodyPr anchor="ctr">
            <a:normAutofit/>
          </a:bodyPr>
          <a:lstStyle/>
          <a:p>
            <a:r>
              <a:rPr lang="en-US" sz="3100"/>
              <a:t>How to make an argument</a:t>
            </a:r>
          </a:p>
        </p:txBody>
      </p:sp>
      <p:pic>
        <p:nvPicPr>
          <p:cNvPr id="2050" name="Picture 2" descr="Trump and Biden face off in bitter, chaotic first US presidential debate">
            <a:extLst>
              <a:ext uri="{FF2B5EF4-FFF2-40B4-BE49-F238E27FC236}">
                <a16:creationId xmlns:a16="http://schemas.microsoft.com/office/drawing/2014/main" id="{E9BD1FFD-261E-6E40-9221-E46A39971F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584" b="22762"/>
          <a:stretch/>
        </p:blipFill>
        <p:spPr bwMode="auto">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5CAC2FE-D967-0E4C-A6F9-ECB626BB012D}"/>
              </a:ext>
            </a:extLst>
          </p:cNvPr>
          <p:cNvSpPr>
            <a:spLocks noGrp="1"/>
          </p:cNvSpPr>
          <p:nvPr>
            <p:ph idx="1"/>
          </p:nvPr>
        </p:nvSpPr>
        <p:spPr>
          <a:xfrm>
            <a:off x="3167986" y="3752850"/>
            <a:ext cx="5614060" cy="2452687"/>
          </a:xfrm>
        </p:spPr>
        <p:txBody>
          <a:bodyPr anchor="ctr">
            <a:normAutofit/>
          </a:bodyPr>
          <a:lstStyle/>
          <a:p>
            <a:r>
              <a:rPr lang="en-US" sz="1600" dirty="0"/>
              <a:t>Fundamental to communicating and to </a:t>
            </a:r>
            <a:r>
              <a:rPr lang="en-US" sz="1600" i="1" dirty="0"/>
              <a:t>thinking</a:t>
            </a:r>
          </a:p>
          <a:p>
            <a:endParaRPr lang="en-US" sz="1600" i="1" dirty="0"/>
          </a:p>
          <a:p>
            <a:r>
              <a:rPr lang="en-US" sz="1600" dirty="0"/>
              <a:t>The job market wants this</a:t>
            </a:r>
          </a:p>
          <a:p>
            <a:endParaRPr lang="en-US" sz="1600" dirty="0"/>
          </a:p>
          <a:p>
            <a:r>
              <a:rPr lang="en-US" sz="1600" dirty="0"/>
              <a:t>The key is simple but hard: consider that you might be wrong</a:t>
            </a:r>
          </a:p>
        </p:txBody>
      </p:sp>
      <p:sp>
        <p:nvSpPr>
          <p:cNvPr id="4" name="Slide Number Placeholder 3">
            <a:extLst>
              <a:ext uri="{FF2B5EF4-FFF2-40B4-BE49-F238E27FC236}">
                <a16:creationId xmlns:a16="http://schemas.microsoft.com/office/drawing/2014/main" id="{8FDEA552-644A-D54D-8238-9BFD450BEFE5}"/>
              </a:ext>
            </a:extLst>
          </p:cNvPr>
          <p:cNvSpPr>
            <a:spLocks noGrp="1"/>
          </p:cNvSpPr>
          <p:nvPr>
            <p:ph type="sldNum" sz="quarter" idx="12"/>
          </p:nvPr>
        </p:nvSpPr>
        <p:spPr>
          <a:xfrm>
            <a:off x="6648450" y="6356350"/>
            <a:ext cx="2057400" cy="365125"/>
          </a:xfrm>
        </p:spPr>
        <p:txBody>
          <a:bodyPr>
            <a:normAutofit/>
          </a:bodyPr>
          <a:lstStyle/>
          <a:p>
            <a:pPr>
              <a:spcAft>
                <a:spcPts val="600"/>
              </a:spcAft>
            </a:pPr>
            <a:fld id="{F7886C9C-DC18-4195-8FD5-A50AA931D419}" type="slidenum">
              <a:rPr lang="en-US" sz="1000">
                <a:solidFill>
                  <a:schemeClr val="tx1">
                    <a:lumMod val="75000"/>
                    <a:lumOff val="25000"/>
                  </a:schemeClr>
                </a:solidFill>
              </a:rPr>
              <a:pPr>
                <a:spcAft>
                  <a:spcPts val="600"/>
                </a:spcAft>
              </a:pPr>
              <a:t>10</a:t>
            </a:fld>
            <a:endParaRPr lang="en-US" sz="1000">
              <a:solidFill>
                <a:schemeClr val="tx1">
                  <a:lumMod val="75000"/>
                  <a:lumOff val="25000"/>
                </a:schemeClr>
              </a:solidFill>
            </a:endParaRPr>
          </a:p>
        </p:txBody>
      </p:sp>
    </p:spTree>
    <p:extLst>
      <p:ext uri="{BB962C8B-B14F-4D97-AF65-F5344CB8AC3E}">
        <p14:creationId xmlns:p14="http://schemas.microsoft.com/office/powerpoint/2010/main" val="90660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GOP blocks bipartisan probe of deadly Jan. 6 riot at Capitol">
            <a:extLst>
              <a:ext uri="{FF2B5EF4-FFF2-40B4-BE49-F238E27FC236}">
                <a16:creationId xmlns:a16="http://schemas.microsoft.com/office/drawing/2014/main" id="{A8C039BC-9ABA-0843-8444-1D80B224209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25334"/>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96EAF5-0AE7-324B-AA64-8AC7F76117D7}"/>
              </a:ext>
            </a:extLst>
          </p:cNvPr>
          <p:cNvSpPr>
            <a:spLocks noGrp="1"/>
          </p:cNvSpPr>
          <p:nvPr>
            <p:ph type="title"/>
          </p:nvPr>
        </p:nvSpPr>
        <p:spPr>
          <a:xfrm>
            <a:off x="1143000" y="1122362"/>
            <a:ext cx="6858000" cy="2900518"/>
          </a:xfrm>
        </p:spPr>
        <p:txBody>
          <a:bodyPr vert="horz" lIns="91440" tIns="45720" rIns="91440" bIns="45720" rtlCol="0" anchor="b">
            <a:normAutofit/>
          </a:bodyPr>
          <a:lstStyle/>
          <a:p>
            <a:pPr algn="ctr" defTabSz="914400"/>
            <a:r>
              <a:rPr lang="en-US" sz="6000" dirty="0">
                <a:solidFill>
                  <a:srgbClr val="FFFFFF"/>
                </a:solidFill>
              </a:rPr>
              <a:t>Lastly, maybe democracy is depending on you?</a:t>
            </a:r>
          </a:p>
        </p:txBody>
      </p:sp>
      <p:sp>
        <p:nvSpPr>
          <p:cNvPr id="4" name="Slide Number Placeholder 3">
            <a:extLst>
              <a:ext uri="{FF2B5EF4-FFF2-40B4-BE49-F238E27FC236}">
                <a16:creationId xmlns:a16="http://schemas.microsoft.com/office/drawing/2014/main" id="{881F0EDB-C4C6-EE4B-85C4-FA895608058A}"/>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defRPr/>
            </a:pPr>
            <a:fld id="{F7886C9C-DC18-4195-8FD5-A50AA931D419}" type="slidenum">
              <a:rPr lang="en-US" sz="1000">
                <a:solidFill>
                  <a:srgbClr val="FFFFFF"/>
                </a:solidFill>
                <a:latin typeface="Calibri" panose="020F0502020204030204"/>
              </a:rPr>
              <a:pPr>
                <a:spcAft>
                  <a:spcPts val="600"/>
                </a:spcAft>
                <a:defRPr/>
              </a:pPr>
              <a:t>11</a:t>
            </a:fld>
            <a:endParaRPr lang="en-US" sz="1000">
              <a:solidFill>
                <a:srgbClr val="FFFFFF"/>
              </a:solidFill>
              <a:latin typeface="Calibri" panose="020F0502020204030204"/>
            </a:endParaRPr>
          </a:p>
        </p:txBody>
      </p:sp>
    </p:spTree>
    <p:extLst>
      <p:ext uri="{BB962C8B-B14F-4D97-AF65-F5344CB8AC3E}">
        <p14:creationId xmlns:p14="http://schemas.microsoft.com/office/powerpoint/2010/main" val="33228680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7DF4F-98BE-264C-A67E-77676DABEF3B}"/>
              </a:ext>
            </a:extLst>
          </p:cNvPr>
          <p:cNvSpPr>
            <a:spLocks noGrp="1"/>
          </p:cNvSpPr>
          <p:nvPr>
            <p:ph type="title"/>
          </p:nvPr>
        </p:nvSpPr>
        <p:spPr/>
        <p:txBody>
          <a:bodyPr/>
          <a:lstStyle/>
          <a:p>
            <a:r>
              <a:rPr lang="en-US" dirty="0"/>
              <a:t>On to the syllabus</a:t>
            </a:r>
          </a:p>
        </p:txBody>
      </p:sp>
      <p:sp>
        <p:nvSpPr>
          <p:cNvPr id="4" name="Slide Number Placeholder 3">
            <a:extLst>
              <a:ext uri="{FF2B5EF4-FFF2-40B4-BE49-F238E27FC236}">
                <a16:creationId xmlns:a16="http://schemas.microsoft.com/office/drawing/2014/main" id="{1AC80E0B-EA46-6743-B0EC-F262D9F87F93}"/>
              </a:ext>
            </a:extLst>
          </p:cNvPr>
          <p:cNvSpPr>
            <a:spLocks noGrp="1"/>
          </p:cNvSpPr>
          <p:nvPr>
            <p:ph type="sldNum" sz="quarter" idx="12"/>
          </p:nvPr>
        </p:nvSpPr>
        <p:spPr/>
        <p:txBody>
          <a:bodyPr/>
          <a:lstStyle/>
          <a:p>
            <a:fld id="{F7886C9C-DC18-4195-8FD5-A50AA931D419}" type="slidenum">
              <a:rPr lang="en-US" smtClean="0"/>
              <a:pPr/>
              <a:t>12</a:t>
            </a:fld>
            <a:endParaRPr lang="en-US"/>
          </a:p>
        </p:txBody>
      </p:sp>
    </p:spTree>
    <p:extLst>
      <p:ext uri="{BB962C8B-B14F-4D97-AF65-F5344CB8AC3E}">
        <p14:creationId xmlns:p14="http://schemas.microsoft.com/office/powerpoint/2010/main" val="842737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Required materials</a:t>
            </a:r>
          </a:p>
        </p:txBody>
      </p:sp>
      <p:sp>
        <p:nvSpPr>
          <p:cNvPr id="2" name="Content Placeholder 1"/>
          <p:cNvSpPr>
            <a:spLocks noGrp="1"/>
          </p:cNvSpPr>
          <p:nvPr>
            <p:ph idx="1"/>
          </p:nvPr>
        </p:nvSpPr>
        <p:spPr/>
        <p:txBody>
          <a:bodyPr>
            <a:normAutofit fontScale="92500"/>
          </a:bodyPr>
          <a:lstStyle/>
          <a:p>
            <a:r>
              <a:rPr lang="en-US" sz="3600" dirty="0"/>
              <a:t>Logic of American Politics 11</a:t>
            </a:r>
            <a:r>
              <a:rPr lang="en-US" sz="3600" baseline="30000" dirty="0"/>
              <a:t>th</a:t>
            </a:r>
            <a:r>
              <a:rPr lang="en-US" sz="3600" dirty="0"/>
              <a:t> edition</a:t>
            </a:r>
          </a:p>
          <a:p>
            <a:pPr lvl="1"/>
            <a:r>
              <a:rPr lang="en-US" sz="3300" dirty="0"/>
              <a:t>Inclusive Access</a:t>
            </a:r>
          </a:p>
          <a:p>
            <a:pPr lvl="1"/>
            <a:r>
              <a:rPr lang="en-US" sz="3300" dirty="0"/>
              <a:t>UCLA Store Course Materials tab</a:t>
            </a:r>
          </a:p>
          <a:p>
            <a:endParaRPr lang="en-US" sz="3600" dirty="0"/>
          </a:p>
          <a:p>
            <a:r>
              <a:rPr lang="en-US" sz="3600" dirty="0"/>
              <a:t>All materials available on the course website</a:t>
            </a:r>
          </a:p>
          <a:p>
            <a:endParaRPr lang="en-US" sz="3600" dirty="0"/>
          </a:p>
          <a:p>
            <a:r>
              <a:rPr lang="en-US" sz="3600" dirty="0"/>
              <a:t>https://</a:t>
            </a:r>
            <a:r>
              <a:rPr lang="en-US" sz="3600" dirty="0" err="1"/>
              <a:t>bruinlearn.ucla.edu</a:t>
            </a:r>
            <a:r>
              <a:rPr lang="en-US" sz="3600" dirty="0"/>
              <a:t>/courses/179900</a:t>
            </a:r>
          </a:p>
        </p:txBody>
      </p:sp>
    </p:spTree>
    <p:extLst>
      <p:ext uri="{BB962C8B-B14F-4D97-AF65-F5344CB8AC3E}">
        <p14:creationId xmlns:p14="http://schemas.microsoft.com/office/powerpoint/2010/main" val="290142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Requirements</a:t>
            </a:r>
          </a:p>
        </p:txBody>
      </p:sp>
      <p:sp>
        <p:nvSpPr>
          <p:cNvPr id="2" name="Content Placeholder 1"/>
          <p:cNvSpPr>
            <a:spLocks noGrp="1"/>
          </p:cNvSpPr>
          <p:nvPr>
            <p:ph idx="1"/>
          </p:nvPr>
        </p:nvSpPr>
        <p:spPr/>
        <p:txBody>
          <a:bodyPr>
            <a:normAutofit/>
          </a:bodyPr>
          <a:lstStyle/>
          <a:p>
            <a:r>
              <a:rPr lang="en-US" sz="2600" dirty="0"/>
              <a:t>Participation – 10%</a:t>
            </a:r>
          </a:p>
          <a:p>
            <a:r>
              <a:rPr lang="en-US" sz="2600" dirty="0"/>
              <a:t>Take-Home Essay – 20%</a:t>
            </a:r>
          </a:p>
          <a:p>
            <a:r>
              <a:rPr lang="en-US" sz="2600" dirty="0"/>
              <a:t>Midterm – 25%</a:t>
            </a:r>
          </a:p>
          <a:p>
            <a:pPr lvl="1"/>
            <a:r>
              <a:rPr lang="en-US" sz="2600" dirty="0"/>
              <a:t>All material up to the midterm</a:t>
            </a:r>
          </a:p>
          <a:p>
            <a:r>
              <a:rPr lang="en-US" sz="2600" dirty="0"/>
              <a:t>Final – 45%</a:t>
            </a:r>
          </a:p>
          <a:p>
            <a:pPr lvl="1"/>
            <a:r>
              <a:rPr lang="en-US" sz="2600" dirty="0"/>
              <a:t>Cumulative for the whole class</a:t>
            </a:r>
          </a:p>
        </p:txBody>
      </p:sp>
      <p:sp>
        <p:nvSpPr>
          <p:cNvPr id="4" name="Slide Number Placeholder 3"/>
          <p:cNvSpPr>
            <a:spLocks noGrp="1"/>
          </p:cNvSpPr>
          <p:nvPr>
            <p:ph type="sldNum" sz="quarter" idx="12"/>
          </p:nvPr>
        </p:nvSpPr>
        <p:spPr/>
        <p:txBody>
          <a:bodyPr/>
          <a:lstStyle/>
          <a:p>
            <a:fld id="{F7886C9C-DC18-4195-8FD5-A50AA931D419}" type="slidenum">
              <a:rPr lang="en-US" smtClean="0"/>
              <a:pPr/>
              <a:t>14</a:t>
            </a:fld>
            <a:endParaRPr lang="en-US"/>
          </a:p>
        </p:txBody>
      </p:sp>
    </p:spTree>
    <p:extLst>
      <p:ext uri="{BB962C8B-B14F-4D97-AF65-F5344CB8AC3E}">
        <p14:creationId xmlns:p14="http://schemas.microsoft.com/office/powerpoint/2010/main" val="1896980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Learning-related disabilities</a:t>
            </a:r>
          </a:p>
        </p:txBody>
      </p:sp>
      <p:sp>
        <p:nvSpPr>
          <p:cNvPr id="2" name="Content Placeholder 1"/>
          <p:cNvSpPr>
            <a:spLocks noGrp="1"/>
          </p:cNvSpPr>
          <p:nvPr>
            <p:ph idx="1"/>
          </p:nvPr>
        </p:nvSpPr>
        <p:spPr/>
        <p:txBody>
          <a:bodyPr/>
          <a:lstStyle/>
          <a:p>
            <a:r>
              <a:rPr lang="en-US" sz="2800" dirty="0"/>
              <a:t>It is your responsibility to tell your TA and CAE by the end of next week if you require special accommodations</a:t>
            </a:r>
          </a:p>
          <a:p>
            <a:endParaRPr lang="en-US" sz="2800" dirty="0"/>
          </a:p>
          <a:p>
            <a:r>
              <a:rPr lang="en-US" sz="2800" dirty="0"/>
              <a:t>This will give us the time to plan ahead</a:t>
            </a:r>
          </a:p>
          <a:p>
            <a:endParaRPr lang="en-US" sz="2800" dirty="0"/>
          </a:p>
          <a:p>
            <a:r>
              <a:rPr lang="en-US" sz="2800" dirty="0"/>
              <a:t>If you have, or suspect you have, a learning disability, also contact the UCLA Center for Accessible Education</a:t>
            </a:r>
          </a:p>
          <a:p>
            <a:endParaRPr lang="en-US" dirty="0"/>
          </a:p>
        </p:txBody>
      </p:sp>
      <p:sp>
        <p:nvSpPr>
          <p:cNvPr id="4" name="Slide Number Placeholder 3"/>
          <p:cNvSpPr>
            <a:spLocks noGrp="1"/>
          </p:cNvSpPr>
          <p:nvPr>
            <p:ph type="sldNum" sz="quarter" idx="12"/>
          </p:nvPr>
        </p:nvSpPr>
        <p:spPr/>
        <p:txBody>
          <a:bodyPr/>
          <a:lstStyle/>
          <a:p>
            <a:fld id="{F7886C9C-DC18-4195-8FD5-A50AA931D419}" type="slidenum">
              <a:rPr lang="en-US" smtClean="0"/>
              <a:pPr/>
              <a:t>15</a:t>
            </a:fld>
            <a:endParaRPr lang="en-US"/>
          </a:p>
        </p:txBody>
      </p:sp>
    </p:spTree>
    <p:extLst>
      <p:ext uri="{BB962C8B-B14F-4D97-AF65-F5344CB8AC3E}">
        <p14:creationId xmlns:p14="http://schemas.microsoft.com/office/powerpoint/2010/main" val="2203612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TA sections</a:t>
            </a:r>
          </a:p>
        </p:txBody>
      </p:sp>
      <p:sp>
        <p:nvSpPr>
          <p:cNvPr id="2" name="Content Placeholder 1"/>
          <p:cNvSpPr>
            <a:spLocks noGrp="1"/>
          </p:cNvSpPr>
          <p:nvPr>
            <p:ph idx="1"/>
          </p:nvPr>
        </p:nvSpPr>
        <p:spPr/>
        <p:txBody>
          <a:bodyPr>
            <a:noAutofit/>
          </a:bodyPr>
          <a:lstStyle/>
          <a:p>
            <a:r>
              <a:rPr lang="en-US" sz="3200" dirty="0"/>
              <a:t>Sections have their own reading</a:t>
            </a:r>
          </a:p>
          <a:p>
            <a:endParaRPr lang="en-US" sz="3200" dirty="0"/>
          </a:p>
          <a:p>
            <a:r>
              <a:rPr lang="en-US" sz="3200" dirty="0"/>
              <a:t>Grade will depend on active participation</a:t>
            </a:r>
          </a:p>
          <a:p>
            <a:endParaRPr lang="en-US" sz="3200" dirty="0"/>
          </a:p>
          <a:p>
            <a:r>
              <a:rPr lang="en-US" sz="3200" dirty="0"/>
              <a:t>You may miss one and only one section, after that you lose a </a:t>
            </a:r>
            <a:r>
              <a:rPr lang="en-US" sz="3200" i="1" dirty="0"/>
              <a:t>half letter grade (5 points)</a:t>
            </a:r>
          </a:p>
          <a:p>
            <a:endParaRPr lang="en-US" sz="3200" i="1" dirty="0"/>
          </a:p>
          <a:p>
            <a:r>
              <a:rPr lang="en-US" sz="3200" i="1" dirty="0"/>
              <a:t>No section this week</a:t>
            </a:r>
            <a:endParaRPr lang="en-US" sz="3200" dirty="0"/>
          </a:p>
        </p:txBody>
      </p:sp>
      <p:sp>
        <p:nvSpPr>
          <p:cNvPr id="4" name="Slide Number Placeholder 3"/>
          <p:cNvSpPr>
            <a:spLocks noGrp="1"/>
          </p:cNvSpPr>
          <p:nvPr>
            <p:ph type="sldNum" sz="quarter" idx="12"/>
          </p:nvPr>
        </p:nvSpPr>
        <p:spPr/>
        <p:txBody>
          <a:bodyPr/>
          <a:lstStyle/>
          <a:p>
            <a:fld id="{F7886C9C-DC18-4195-8FD5-A50AA931D419}" type="slidenum">
              <a:rPr lang="en-US" smtClean="0"/>
              <a:pPr/>
              <a:t>16</a:t>
            </a:fld>
            <a:endParaRPr lang="en-US" dirty="0"/>
          </a:p>
        </p:txBody>
      </p:sp>
    </p:spTree>
    <p:extLst>
      <p:ext uri="{BB962C8B-B14F-4D97-AF65-F5344CB8AC3E}">
        <p14:creationId xmlns:p14="http://schemas.microsoft.com/office/powerpoint/2010/main" val="2277092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E5DF7-75E4-CE47-9925-B45D0D128C5D}"/>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299403F3-60EE-DD49-BE00-887CD5D64E16}"/>
              </a:ext>
            </a:extLst>
          </p:cNvPr>
          <p:cNvSpPr>
            <a:spLocks noGrp="1"/>
          </p:cNvSpPr>
          <p:nvPr>
            <p:ph idx="1"/>
          </p:nvPr>
        </p:nvSpPr>
        <p:spPr/>
        <p:txBody>
          <a:bodyPr/>
          <a:lstStyle/>
          <a:p>
            <a:r>
              <a:rPr lang="en-US" sz="3600" dirty="0"/>
              <a:t>March 18</a:t>
            </a:r>
            <a:r>
              <a:rPr lang="en-US" sz="3600" baseline="30000" dirty="0"/>
              <a:t>th</a:t>
            </a:r>
            <a:r>
              <a:rPr lang="en-US" sz="3600" dirty="0"/>
              <a:t>, 11:30am to 2:30pm</a:t>
            </a:r>
          </a:p>
          <a:p>
            <a:endParaRPr lang="en-US" sz="3600" dirty="0"/>
          </a:p>
          <a:p>
            <a:r>
              <a:rPr lang="en-US" sz="3600" dirty="0"/>
              <a:t>In-person attendance at this time is mandatory, and travel will not be accepted as an excuse not to attend.</a:t>
            </a:r>
          </a:p>
          <a:p>
            <a:endParaRPr lang="en-US" dirty="0"/>
          </a:p>
        </p:txBody>
      </p:sp>
      <p:sp>
        <p:nvSpPr>
          <p:cNvPr id="4" name="Slide Number Placeholder 3">
            <a:extLst>
              <a:ext uri="{FF2B5EF4-FFF2-40B4-BE49-F238E27FC236}">
                <a16:creationId xmlns:a16="http://schemas.microsoft.com/office/drawing/2014/main" id="{2C62426A-FB16-B24A-A6FA-17BFC27BBA8B}"/>
              </a:ext>
            </a:extLst>
          </p:cNvPr>
          <p:cNvSpPr>
            <a:spLocks noGrp="1"/>
          </p:cNvSpPr>
          <p:nvPr>
            <p:ph type="sldNum" sz="quarter" idx="12"/>
          </p:nvPr>
        </p:nvSpPr>
        <p:spPr/>
        <p:txBody>
          <a:bodyPr/>
          <a:lstStyle/>
          <a:p>
            <a:fld id="{F7886C9C-DC18-4195-8FD5-A50AA931D419}" type="slidenum">
              <a:rPr lang="en-US" smtClean="0"/>
              <a:pPr/>
              <a:t>17</a:t>
            </a:fld>
            <a:endParaRPr lang="en-US"/>
          </a:p>
        </p:txBody>
      </p:sp>
    </p:spTree>
    <p:extLst>
      <p:ext uri="{BB962C8B-B14F-4D97-AF65-F5344CB8AC3E}">
        <p14:creationId xmlns:p14="http://schemas.microsoft.com/office/powerpoint/2010/main" val="118347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Stuff I shouldn’t have to say</a:t>
            </a:r>
          </a:p>
        </p:txBody>
      </p:sp>
      <p:sp>
        <p:nvSpPr>
          <p:cNvPr id="2" name="Content Placeholder 1"/>
          <p:cNvSpPr>
            <a:spLocks noGrp="1"/>
          </p:cNvSpPr>
          <p:nvPr>
            <p:ph idx="1"/>
          </p:nvPr>
        </p:nvSpPr>
        <p:spPr/>
        <p:txBody>
          <a:bodyPr>
            <a:noAutofit/>
          </a:bodyPr>
          <a:lstStyle/>
          <a:p>
            <a:r>
              <a:rPr lang="en-US" sz="2400" dirty="0"/>
              <a:t>Do your own work.</a:t>
            </a:r>
          </a:p>
          <a:p>
            <a:endParaRPr lang="en-US" sz="2400" dirty="0"/>
          </a:p>
          <a:p>
            <a:r>
              <a:rPr lang="en-US" sz="2400" dirty="0"/>
              <a:t>If you have any doubt about what that means, ask your TA. Cite sources when you are using material that is not yours, and make it clear what is yours and what is not.</a:t>
            </a:r>
          </a:p>
          <a:p>
            <a:endParaRPr lang="en-US" sz="2400" dirty="0"/>
          </a:p>
          <a:p>
            <a:r>
              <a:rPr lang="en-US" sz="2400" dirty="0"/>
              <a:t>Also, consult university policy: </a:t>
            </a:r>
            <a:r>
              <a:rPr lang="en-US" sz="2400" dirty="0" err="1"/>
              <a:t>www.deanofstudents.ucla.edu</a:t>
            </a:r>
            <a:r>
              <a:rPr lang="en-US" sz="2400" dirty="0"/>
              <a:t>.</a:t>
            </a:r>
          </a:p>
        </p:txBody>
      </p:sp>
      <p:sp>
        <p:nvSpPr>
          <p:cNvPr id="4" name="Slide Number Placeholder 3"/>
          <p:cNvSpPr>
            <a:spLocks noGrp="1"/>
          </p:cNvSpPr>
          <p:nvPr>
            <p:ph type="sldNum" sz="quarter" idx="12"/>
          </p:nvPr>
        </p:nvSpPr>
        <p:spPr/>
        <p:txBody>
          <a:bodyPr/>
          <a:lstStyle/>
          <a:p>
            <a:fld id="{F7886C9C-DC18-4195-8FD5-A50AA931D419}" type="slidenum">
              <a:rPr lang="en-US" smtClean="0"/>
              <a:pPr/>
              <a:t>18</a:t>
            </a:fld>
            <a:endParaRPr lang="en-US"/>
          </a:p>
        </p:txBody>
      </p:sp>
    </p:spTree>
    <p:extLst>
      <p:ext uri="{BB962C8B-B14F-4D97-AF65-F5344CB8AC3E}">
        <p14:creationId xmlns:p14="http://schemas.microsoft.com/office/powerpoint/2010/main" val="1855832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89E72-2B95-0C4E-92FE-CFFC65E3C00A}"/>
              </a:ext>
            </a:extLst>
          </p:cNvPr>
          <p:cNvSpPr>
            <a:spLocks noGrp="1"/>
          </p:cNvSpPr>
          <p:nvPr>
            <p:ph type="title"/>
          </p:nvPr>
        </p:nvSpPr>
        <p:spPr/>
        <p:txBody>
          <a:bodyPr/>
          <a:lstStyle/>
          <a:p>
            <a:r>
              <a:rPr lang="en-US" dirty="0"/>
              <a:t>Use of AI</a:t>
            </a:r>
          </a:p>
        </p:txBody>
      </p:sp>
      <p:sp>
        <p:nvSpPr>
          <p:cNvPr id="3" name="Content Placeholder 2">
            <a:extLst>
              <a:ext uri="{FF2B5EF4-FFF2-40B4-BE49-F238E27FC236}">
                <a16:creationId xmlns:a16="http://schemas.microsoft.com/office/drawing/2014/main" id="{2072CCCB-0B34-094F-BB52-FF95FC5DAFA4}"/>
              </a:ext>
            </a:extLst>
          </p:cNvPr>
          <p:cNvSpPr>
            <a:spLocks noGrp="1"/>
          </p:cNvSpPr>
          <p:nvPr>
            <p:ph idx="1"/>
          </p:nvPr>
        </p:nvSpPr>
        <p:spPr/>
        <p:txBody>
          <a:bodyPr>
            <a:normAutofit/>
          </a:bodyPr>
          <a:lstStyle/>
          <a:p>
            <a:r>
              <a:rPr lang="en-US" sz="2800" dirty="0"/>
              <a:t>We are in the era of advanced AI. AI can write complete essays for you, etc.</a:t>
            </a:r>
          </a:p>
          <a:p>
            <a:endParaRPr lang="en-US" sz="2800" dirty="0"/>
          </a:p>
          <a:p>
            <a:r>
              <a:rPr lang="en-US" sz="2800" dirty="0"/>
              <a:t>You can and should use AI to generate ideas, answer questions etc. However </a:t>
            </a:r>
            <a:r>
              <a:rPr lang="en-US" sz="2800" i="1" dirty="0"/>
              <a:t>all of your writing must be your own.</a:t>
            </a:r>
          </a:p>
          <a:p>
            <a:endParaRPr lang="en-US" sz="2800" dirty="0"/>
          </a:p>
          <a:p>
            <a:r>
              <a:rPr lang="en-US" sz="2800" dirty="0"/>
              <a:t>As of this movement, most text generating AIs still “hallucinate,” and rely heavily on cliché and banal answers.</a:t>
            </a:r>
          </a:p>
        </p:txBody>
      </p:sp>
      <p:sp>
        <p:nvSpPr>
          <p:cNvPr id="4" name="Slide Number Placeholder 3">
            <a:extLst>
              <a:ext uri="{FF2B5EF4-FFF2-40B4-BE49-F238E27FC236}">
                <a16:creationId xmlns:a16="http://schemas.microsoft.com/office/drawing/2014/main" id="{D361A774-8ADE-D84B-B739-FF1944D18536}"/>
              </a:ext>
            </a:extLst>
          </p:cNvPr>
          <p:cNvSpPr>
            <a:spLocks noGrp="1"/>
          </p:cNvSpPr>
          <p:nvPr>
            <p:ph type="sldNum" sz="quarter" idx="12"/>
          </p:nvPr>
        </p:nvSpPr>
        <p:spPr/>
        <p:txBody>
          <a:bodyPr/>
          <a:lstStyle/>
          <a:p>
            <a:fld id="{F7886C9C-DC18-4195-8FD5-A50AA931D419}" type="slidenum">
              <a:rPr lang="en-US" smtClean="0"/>
              <a:pPr/>
              <a:t>19</a:t>
            </a:fld>
            <a:endParaRPr lang="en-US"/>
          </a:p>
        </p:txBody>
      </p:sp>
    </p:spTree>
    <p:extLst>
      <p:ext uri="{BB962C8B-B14F-4D97-AF65-F5344CB8AC3E}">
        <p14:creationId xmlns:p14="http://schemas.microsoft.com/office/powerpoint/2010/main" val="1487482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E5214-5ABC-3748-90A1-E1442D3BC912}"/>
              </a:ext>
            </a:extLst>
          </p:cNvPr>
          <p:cNvSpPr>
            <a:spLocks noGrp="1"/>
          </p:cNvSpPr>
          <p:nvPr>
            <p:ph type="title"/>
          </p:nvPr>
        </p:nvSpPr>
        <p:spPr/>
        <p:txBody>
          <a:bodyPr/>
          <a:lstStyle/>
          <a:p>
            <a:r>
              <a:rPr lang="en-US" dirty="0"/>
              <a:t>Enrollment</a:t>
            </a:r>
          </a:p>
        </p:txBody>
      </p:sp>
      <p:sp>
        <p:nvSpPr>
          <p:cNvPr id="3" name="Content Placeholder 2">
            <a:extLst>
              <a:ext uri="{FF2B5EF4-FFF2-40B4-BE49-F238E27FC236}">
                <a16:creationId xmlns:a16="http://schemas.microsoft.com/office/drawing/2014/main" id="{9D761951-0D8A-4E45-9EA0-AC4039FD4410}"/>
              </a:ext>
            </a:extLst>
          </p:cNvPr>
          <p:cNvSpPr>
            <a:spLocks noGrp="1"/>
          </p:cNvSpPr>
          <p:nvPr>
            <p:ph idx="1"/>
          </p:nvPr>
        </p:nvSpPr>
        <p:spPr/>
        <p:txBody>
          <a:bodyPr>
            <a:normAutofit/>
          </a:bodyPr>
          <a:lstStyle/>
          <a:p>
            <a:r>
              <a:rPr lang="en-US" sz="3200" dirty="0"/>
              <a:t>This class is full!</a:t>
            </a:r>
          </a:p>
          <a:p>
            <a:endParaRPr lang="en-US" sz="3200" dirty="0"/>
          </a:p>
          <a:p>
            <a:r>
              <a:rPr lang="en-US" sz="3200" dirty="0"/>
              <a:t>I don’t give out PTE numbers.</a:t>
            </a:r>
          </a:p>
          <a:p>
            <a:endParaRPr lang="en-US" sz="3200" dirty="0"/>
          </a:p>
          <a:p>
            <a:r>
              <a:rPr lang="en-US" sz="3200" dirty="0"/>
              <a:t>If your enrollment is contingent on switching discussion sections, you must find another student to switch with.</a:t>
            </a:r>
          </a:p>
        </p:txBody>
      </p:sp>
      <p:sp>
        <p:nvSpPr>
          <p:cNvPr id="4" name="Slide Number Placeholder 3">
            <a:extLst>
              <a:ext uri="{FF2B5EF4-FFF2-40B4-BE49-F238E27FC236}">
                <a16:creationId xmlns:a16="http://schemas.microsoft.com/office/drawing/2014/main" id="{BA280A1E-798A-0945-99FF-5871939D4814}"/>
              </a:ext>
            </a:extLst>
          </p:cNvPr>
          <p:cNvSpPr>
            <a:spLocks noGrp="1"/>
          </p:cNvSpPr>
          <p:nvPr>
            <p:ph type="sldNum" sz="quarter" idx="12"/>
          </p:nvPr>
        </p:nvSpPr>
        <p:spPr/>
        <p:txBody>
          <a:bodyPr/>
          <a:lstStyle/>
          <a:p>
            <a:fld id="{F7886C9C-DC18-4195-8FD5-A50AA931D419}" type="slidenum">
              <a:rPr lang="en-US" smtClean="0"/>
              <a:pPr/>
              <a:t>2</a:t>
            </a:fld>
            <a:endParaRPr lang="en-US"/>
          </a:p>
        </p:txBody>
      </p:sp>
    </p:spTree>
    <p:extLst>
      <p:ext uri="{BB962C8B-B14F-4D97-AF65-F5344CB8AC3E}">
        <p14:creationId xmlns:p14="http://schemas.microsoft.com/office/powerpoint/2010/main" val="1464917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46712"/>
            <a:ext cx="7886700" cy="1325563"/>
          </a:xfrm>
        </p:spPr>
        <p:txBody>
          <a:bodyPr/>
          <a:lstStyle/>
          <a:p>
            <a:r>
              <a:rPr lang="en-US" dirty="0"/>
              <a:t>Time management</a:t>
            </a:r>
          </a:p>
        </p:txBody>
      </p:sp>
      <p:sp>
        <p:nvSpPr>
          <p:cNvPr id="3" name="Slide Number Placeholder 2"/>
          <p:cNvSpPr>
            <a:spLocks noGrp="1"/>
          </p:cNvSpPr>
          <p:nvPr>
            <p:ph type="sldNum" sz="quarter" idx="12"/>
          </p:nvPr>
        </p:nvSpPr>
        <p:spPr/>
        <p:txBody>
          <a:bodyPr/>
          <a:lstStyle/>
          <a:p>
            <a:fld id="{F7886C9C-DC18-4195-8FD5-A50AA931D419}" type="slidenum">
              <a:rPr lang="en-US" smtClean="0"/>
              <a:pPr/>
              <a:t>20</a:t>
            </a:fld>
            <a:endParaRPr lang="en-US"/>
          </a:p>
        </p:txBody>
      </p:sp>
      <p:pic>
        <p:nvPicPr>
          <p:cNvPr id="6" name="Picture 5" descr="Graphical user interface, application&#10;&#10;Description automatically generated">
            <a:extLst>
              <a:ext uri="{FF2B5EF4-FFF2-40B4-BE49-F238E27FC236}">
                <a16:creationId xmlns:a16="http://schemas.microsoft.com/office/drawing/2014/main" id="{3F1574F7-49CB-8B41-9C07-0BE76F859251}"/>
              </a:ext>
            </a:extLst>
          </p:cNvPr>
          <p:cNvPicPr>
            <a:picLocks noChangeAspect="1"/>
          </p:cNvPicPr>
          <p:nvPr/>
        </p:nvPicPr>
        <p:blipFill>
          <a:blip r:embed="rId3"/>
          <a:stretch>
            <a:fillRect/>
          </a:stretch>
        </p:blipFill>
        <p:spPr>
          <a:xfrm>
            <a:off x="736600" y="1076546"/>
            <a:ext cx="7670800" cy="5575535"/>
          </a:xfrm>
          <a:prstGeom prst="rect">
            <a:avLst/>
          </a:prstGeom>
        </p:spPr>
      </p:pic>
    </p:spTree>
    <p:extLst>
      <p:ext uri="{BB962C8B-B14F-4D97-AF65-F5344CB8AC3E}">
        <p14:creationId xmlns:p14="http://schemas.microsoft.com/office/powerpoint/2010/main" val="1877482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Getting in touch with me</a:t>
            </a:r>
          </a:p>
        </p:txBody>
      </p:sp>
      <p:sp>
        <p:nvSpPr>
          <p:cNvPr id="2" name="Content Placeholder 1"/>
          <p:cNvSpPr>
            <a:spLocks noGrp="1"/>
          </p:cNvSpPr>
          <p:nvPr>
            <p:ph idx="1"/>
          </p:nvPr>
        </p:nvSpPr>
        <p:spPr/>
        <p:txBody>
          <a:bodyPr>
            <a:normAutofit/>
          </a:bodyPr>
          <a:lstStyle/>
          <a:p>
            <a:r>
              <a:rPr lang="en-US" sz="3200" dirty="0"/>
              <a:t>Office hours: Thursdays 2-4, Bunche 3383</a:t>
            </a:r>
          </a:p>
          <a:p>
            <a:endParaRPr lang="en-US" sz="3200" dirty="0"/>
          </a:p>
          <a:p>
            <a:r>
              <a:rPr lang="en-US" sz="3200" dirty="0"/>
              <a:t>Email: </a:t>
            </a:r>
            <a:r>
              <a:rPr lang="en-US" sz="3200" dirty="0">
                <a:hlinkClick r:id="rId2"/>
              </a:rPr>
              <a:t>ctausanovitch@ucla.edu</a:t>
            </a:r>
            <a:r>
              <a:rPr lang="en-US" sz="3200" dirty="0"/>
              <a:t>. </a:t>
            </a:r>
          </a:p>
          <a:p>
            <a:pPr lvl="1"/>
            <a:r>
              <a:rPr lang="en-US" sz="2900" dirty="0"/>
              <a:t>Email from your @</a:t>
            </a:r>
            <a:r>
              <a:rPr lang="en-US" sz="2900" dirty="0" err="1"/>
              <a:t>ucla.edu</a:t>
            </a:r>
            <a:endParaRPr lang="en-US" sz="2900" dirty="0"/>
          </a:p>
          <a:p>
            <a:pPr lvl="1"/>
            <a:r>
              <a:rPr lang="en-US" sz="2900" dirty="0"/>
              <a:t>Keep it to the point</a:t>
            </a:r>
          </a:p>
          <a:p>
            <a:pPr lvl="1"/>
            <a:r>
              <a:rPr lang="en-US" sz="2900" dirty="0"/>
              <a:t>My replies are often brief</a:t>
            </a:r>
          </a:p>
        </p:txBody>
      </p:sp>
      <p:sp>
        <p:nvSpPr>
          <p:cNvPr id="4" name="Slide Number Placeholder 3"/>
          <p:cNvSpPr>
            <a:spLocks noGrp="1"/>
          </p:cNvSpPr>
          <p:nvPr>
            <p:ph type="sldNum" sz="quarter" idx="12"/>
          </p:nvPr>
        </p:nvSpPr>
        <p:spPr/>
        <p:txBody>
          <a:bodyPr/>
          <a:lstStyle/>
          <a:p>
            <a:fld id="{F7886C9C-DC18-4195-8FD5-A50AA931D419}" type="slidenum">
              <a:rPr lang="en-US" smtClean="0"/>
              <a:pPr/>
              <a:t>21</a:t>
            </a:fld>
            <a:endParaRPr lang="en-US"/>
          </a:p>
        </p:txBody>
      </p:sp>
    </p:spTree>
    <p:extLst>
      <p:ext uri="{BB962C8B-B14F-4D97-AF65-F5344CB8AC3E}">
        <p14:creationId xmlns:p14="http://schemas.microsoft.com/office/powerpoint/2010/main" val="2137591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ow to Erase, Destroy, and Reuse Old Hard Drives and Phones | WIRED">
            <a:extLst>
              <a:ext uri="{FF2B5EF4-FFF2-40B4-BE49-F238E27FC236}">
                <a16:creationId xmlns:a16="http://schemas.microsoft.com/office/drawing/2014/main" id="{46F3F51F-39AB-6544-8CB7-0664C7FFB36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143000" y="1122362"/>
            <a:ext cx="6858000" cy="2900518"/>
          </a:xfrm>
        </p:spPr>
        <p:txBody>
          <a:bodyPr vert="horz" lIns="91440" tIns="45720" rIns="91440" bIns="45720" rtlCol="0" anchor="b">
            <a:normAutofit/>
          </a:bodyPr>
          <a:lstStyle/>
          <a:p>
            <a:pPr algn="ctr" defTabSz="914400"/>
            <a:r>
              <a:rPr lang="en-US" sz="6000">
                <a:solidFill>
                  <a:srgbClr val="FFFFFF"/>
                </a:solidFill>
              </a:rPr>
              <a:t>And as always</a:t>
            </a:r>
          </a:p>
        </p:txBody>
      </p:sp>
      <p:sp>
        <p:nvSpPr>
          <p:cNvPr id="2" name="Content Placeholder 1"/>
          <p:cNvSpPr>
            <a:spLocks noGrp="1"/>
          </p:cNvSpPr>
          <p:nvPr>
            <p:ph idx="1"/>
          </p:nvPr>
        </p:nvSpPr>
        <p:spPr>
          <a:xfrm>
            <a:off x="1143000" y="4159404"/>
            <a:ext cx="6858000" cy="1098395"/>
          </a:xfrm>
        </p:spPr>
        <p:txBody>
          <a:bodyPr vert="horz" lIns="91440" tIns="45720" rIns="91440" bIns="45720" rtlCol="0">
            <a:normAutofit/>
          </a:bodyPr>
          <a:lstStyle/>
          <a:p>
            <a:pPr marL="0" indent="0" algn="ctr" defTabSz="914400">
              <a:spcBef>
                <a:spcPts val="1000"/>
              </a:spcBef>
              <a:buNone/>
            </a:pPr>
            <a:r>
              <a:rPr lang="en-US" sz="2400">
                <a:solidFill>
                  <a:srgbClr val="FFFFFF"/>
                </a:solidFill>
              </a:rPr>
              <a:t>Please silence your cell phones and put them away.</a:t>
            </a:r>
          </a:p>
        </p:txBody>
      </p:sp>
      <p:sp>
        <p:nvSpPr>
          <p:cNvPr id="3" name="Slide Number Placeholder 2"/>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defRPr/>
            </a:pPr>
            <a:fld id="{F7886C9C-DC18-4195-8FD5-A50AA931D419}" type="slidenum">
              <a:rPr lang="en-US" sz="1000">
                <a:solidFill>
                  <a:srgbClr val="FFFFFF"/>
                </a:solidFill>
                <a:latin typeface="Calibri" panose="020F0502020204030204"/>
              </a:rPr>
              <a:pPr>
                <a:spcAft>
                  <a:spcPts val="600"/>
                </a:spcAft>
                <a:defRPr/>
              </a:pPr>
              <a:t>22</a:t>
            </a:fld>
            <a:endParaRPr lang="en-US" sz="1000">
              <a:solidFill>
                <a:srgbClr val="FFFFFF"/>
              </a:solidFill>
              <a:latin typeface="Calibri" panose="020F0502020204030204"/>
            </a:endParaRPr>
          </a:p>
        </p:txBody>
      </p:sp>
    </p:spTree>
    <p:extLst>
      <p:ext uri="{BB962C8B-B14F-4D97-AF65-F5344CB8AC3E}">
        <p14:creationId xmlns:p14="http://schemas.microsoft.com/office/powerpoint/2010/main" val="130793290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a:t>
            </a:r>
          </a:p>
        </p:txBody>
      </p:sp>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F7886C9C-DC18-4195-8FD5-A50AA931D419}" type="slidenum">
              <a:rPr lang="en-US" smtClean="0"/>
              <a:pPr/>
              <a:t>23</a:t>
            </a:fld>
            <a:endParaRPr lang="en-US"/>
          </a:p>
        </p:txBody>
      </p:sp>
    </p:spTree>
    <p:extLst>
      <p:ext uri="{BB962C8B-B14F-4D97-AF65-F5344CB8AC3E}">
        <p14:creationId xmlns:p14="http://schemas.microsoft.com/office/powerpoint/2010/main" val="1036880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984C-079B-3541-8C55-9CFF56B67F36}"/>
              </a:ext>
            </a:extLst>
          </p:cNvPr>
          <p:cNvSpPr>
            <a:spLocks noGrp="1"/>
          </p:cNvSpPr>
          <p:nvPr>
            <p:ph type="title"/>
          </p:nvPr>
        </p:nvSpPr>
        <p:spPr/>
        <p:txBody>
          <a:bodyPr/>
          <a:lstStyle/>
          <a:p>
            <a:r>
              <a:rPr lang="en-US" dirty="0"/>
              <a:t>Week 1 Survey</a:t>
            </a:r>
          </a:p>
        </p:txBody>
      </p:sp>
      <p:sp>
        <p:nvSpPr>
          <p:cNvPr id="3" name="Content Placeholder 2">
            <a:extLst>
              <a:ext uri="{FF2B5EF4-FFF2-40B4-BE49-F238E27FC236}">
                <a16:creationId xmlns:a16="http://schemas.microsoft.com/office/drawing/2014/main" id="{40E1F7D4-6A33-3D4B-9191-466EBBECA316}"/>
              </a:ext>
            </a:extLst>
          </p:cNvPr>
          <p:cNvSpPr>
            <a:spLocks noGrp="1"/>
          </p:cNvSpPr>
          <p:nvPr>
            <p:ph idx="1"/>
          </p:nvPr>
        </p:nvSpPr>
        <p:spPr/>
        <p:txBody>
          <a:bodyPr/>
          <a:lstStyle/>
          <a:p>
            <a:r>
              <a:rPr lang="en-US" dirty="0"/>
              <a:t>I have put a survey under the “Quizzes” tab on the course website</a:t>
            </a:r>
          </a:p>
          <a:p>
            <a:endParaRPr lang="en-US" dirty="0"/>
          </a:p>
          <a:p>
            <a:r>
              <a:rPr lang="en-US" dirty="0"/>
              <a:t>Please complete this 8-question survey by class next Tuesday</a:t>
            </a:r>
          </a:p>
          <a:p>
            <a:endParaRPr lang="en-US" dirty="0"/>
          </a:p>
          <a:p>
            <a:r>
              <a:rPr lang="en-US" dirty="0"/>
              <a:t>Do not look up the answers</a:t>
            </a:r>
          </a:p>
          <a:p>
            <a:endParaRPr lang="en-US" dirty="0"/>
          </a:p>
          <a:p>
            <a:r>
              <a:rPr lang="en-US" dirty="0"/>
              <a:t>This survey will not count towards your grade in the class</a:t>
            </a:r>
          </a:p>
        </p:txBody>
      </p:sp>
      <p:sp>
        <p:nvSpPr>
          <p:cNvPr id="4" name="Slide Number Placeholder 3">
            <a:extLst>
              <a:ext uri="{FF2B5EF4-FFF2-40B4-BE49-F238E27FC236}">
                <a16:creationId xmlns:a16="http://schemas.microsoft.com/office/drawing/2014/main" id="{FD149B40-82E0-C545-A0E9-E6BD073508C7}"/>
              </a:ext>
            </a:extLst>
          </p:cNvPr>
          <p:cNvSpPr>
            <a:spLocks noGrp="1"/>
          </p:cNvSpPr>
          <p:nvPr>
            <p:ph type="sldNum" sz="quarter" idx="12"/>
          </p:nvPr>
        </p:nvSpPr>
        <p:spPr/>
        <p:txBody>
          <a:bodyPr/>
          <a:lstStyle/>
          <a:p>
            <a:fld id="{F7886C9C-DC18-4195-8FD5-A50AA931D419}" type="slidenum">
              <a:rPr lang="en-US" smtClean="0"/>
              <a:pPr/>
              <a:t>24</a:t>
            </a:fld>
            <a:endParaRPr lang="en-US"/>
          </a:p>
        </p:txBody>
      </p:sp>
    </p:spTree>
    <p:extLst>
      <p:ext uri="{BB962C8B-B14F-4D97-AF65-F5344CB8AC3E}">
        <p14:creationId xmlns:p14="http://schemas.microsoft.com/office/powerpoint/2010/main" val="1717275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805C3-7A1B-094A-B3F9-576071B4A7BD}"/>
              </a:ext>
            </a:extLst>
          </p:cNvPr>
          <p:cNvSpPr>
            <a:spLocks noGrp="1"/>
          </p:cNvSpPr>
          <p:nvPr>
            <p:ph type="title"/>
          </p:nvPr>
        </p:nvSpPr>
        <p:spPr/>
        <p:txBody>
          <a:bodyPr/>
          <a:lstStyle/>
          <a:p>
            <a:r>
              <a:rPr lang="en-US" dirty="0"/>
              <a:t>On objectivity and respect in our polarized times</a:t>
            </a:r>
          </a:p>
        </p:txBody>
      </p:sp>
      <p:sp>
        <p:nvSpPr>
          <p:cNvPr id="3" name="Content Placeholder 2">
            <a:extLst>
              <a:ext uri="{FF2B5EF4-FFF2-40B4-BE49-F238E27FC236}">
                <a16:creationId xmlns:a16="http://schemas.microsoft.com/office/drawing/2014/main" id="{3CA676C4-5ED6-A54F-B9FB-8311402B6C0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C8FF5B1-747B-6E40-B4EE-A563B9F24108}"/>
              </a:ext>
            </a:extLst>
          </p:cNvPr>
          <p:cNvSpPr>
            <a:spLocks noGrp="1"/>
          </p:cNvSpPr>
          <p:nvPr>
            <p:ph type="sldNum" sz="quarter" idx="12"/>
          </p:nvPr>
        </p:nvSpPr>
        <p:spPr/>
        <p:txBody>
          <a:bodyPr/>
          <a:lstStyle/>
          <a:p>
            <a:fld id="{F7886C9C-DC18-4195-8FD5-A50AA931D419}" type="slidenum">
              <a:rPr lang="en-US" smtClean="0"/>
              <a:pPr/>
              <a:t>25</a:t>
            </a:fld>
            <a:endParaRPr lang="en-US"/>
          </a:p>
        </p:txBody>
      </p:sp>
    </p:spTree>
    <p:extLst>
      <p:ext uri="{BB962C8B-B14F-4D97-AF65-F5344CB8AC3E}">
        <p14:creationId xmlns:p14="http://schemas.microsoft.com/office/powerpoint/2010/main" val="3891416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2"/>
                </a:solidFill>
              </a:rPr>
              <a:t>Plan for today</a:t>
            </a:r>
          </a:p>
        </p:txBody>
      </p:sp>
      <p:sp>
        <p:nvSpPr>
          <p:cNvPr id="2" name="Content Placeholder 1"/>
          <p:cNvSpPr>
            <a:spLocks noGrp="1"/>
          </p:cNvSpPr>
          <p:nvPr>
            <p:ph idx="1"/>
          </p:nvPr>
        </p:nvSpPr>
        <p:spPr>
          <a:xfrm>
            <a:off x="380999" y="1719070"/>
            <a:ext cx="8407893" cy="4951695"/>
          </a:xfrm>
        </p:spPr>
        <p:txBody>
          <a:bodyPr>
            <a:noAutofit/>
          </a:bodyPr>
          <a:lstStyle/>
          <a:p>
            <a:pPr marL="45720" indent="0">
              <a:buNone/>
            </a:pPr>
            <a:endParaRPr lang="en-US" sz="3200" dirty="0"/>
          </a:p>
          <a:p>
            <a:pPr marL="560070" indent="-514350">
              <a:buFont typeface="+mj-lt"/>
              <a:buAutoNum type="arabicPeriod"/>
            </a:pPr>
            <a:r>
              <a:rPr lang="en-US" sz="3200" dirty="0"/>
              <a:t>why you should take this class</a:t>
            </a:r>
          </a:p>
          <a:p>
            <a:pPr marL="560070" indent="-514350">
              <a:buFont typeface="+mj-lt"/>
              <a:buAutoNum type="arabicPeriod"/>
            </a:pPr>
            <a:endParaRPr lang="en-US" sz="3200" dirty="0"/>
          </a:p>
          <a:p>
            <a:pPr marL="560070" indent="-514350">
              <a:buFont typeface="+mj-lt"/>
              <a:buAutoNum type="arabicPeriod"/>
            </a:pPr>
            <a:r>
              <a:rPr lang="en-US" sz="3200" dirty="0"/>
              <a:t>how this class works</a:t>
            </a:r>
          </a:p>
          <a:p>
            <a:pPr marL="560070" indent="-514350">
              <a:buFont typeface="+mj-lt"/>
              <a:buAutoNum type="arabicPeriod"/>
            </a:pPr>
            <a:endParaRPr lang="en-US" sz="3200" dirty="0"/>
          </a:p>
          <a:p>
            <a:pPr marL="560070" indent="-514350">
              <a:buFont typeface="+mj-lt"/>
              <a:buAutoNum type="arabicPeriod"/>
            </a:pPr>
            <a:r>
              <a:rPr lang="en-US" sz="3200" dirty="0"/>
              <a:t>the policy content of American politics</a:t>
            </a:r>
          </a:p>
        </p:txBody>
      </p:sp>
    </p:spTree>
    <p:extLst>
      <p:ext uri="{BB962C8B-B14F-4D97-AF65-F5344CB8AC3E}">
        <p14:creationId xmlns:p14="http://schemas.microsoft.com/office/powerpoint/2010/main" val="3782872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600" dirty="0"/>
              <a:t>About me</a:t>
            </a:r>
          </a:p>
        </p:txBody>
      </p:sp>
      <p:sp>
        <p:nvSpPr>
          <p:cNvPr id="2" name="Content Placeholder 1"/>
          <p:cNvSpPr>
            <a:spLocks noGrp="1"/>
          </p:cNvSpPr>
          <p:nvPr>
            <p:ph idx="1"/>
          </p:nvPr>
        </p:nvSpPr>
        <p:spPr>
          <a:xfrm>
            <a:off x="380999" y="1719070"/>
            <a:ext cx="8407893" cy="4754881"/>
          </a:xfrm>
        </p:spPr>
        <p:txBody>
          <a:bodyPr>
            <a:normAutofit/>
          </a:bodyPr>
          <a:lstStyle/>
          <a:p>
            <a:r>
              <a:rPr lang="en-US" sz="3600" dirty="0"/>
              <a:t>Tau-</a:t>
            </a:r>
            <a:r>
              <a:rPr lang="en-US" sz="3600" dirty="0" err="1"/>
              <a:t>sahn</a:t>
            </a:r>
            <a:r>
              <a:rPr lang="en-US" sz="3600" dirty="0"/>
              <a:t>-oh-</a:t>
            </a:r>
            <a:r>
              <a:rPr lang="en-US" sz="3600" dirty="0" err="1"/>
              <a:t>vitch</a:t>
            </a:r>
            <a:endParaRPr lang="en-US" sz="3600" dirty="0"/>
          </a:p>
          <a:p>
            <a:endParaRPr lang="en-US" sz="3600" dirty="0"/>
          </a:p>
          <a:p>
            <a:r>
              <a:rPr lang="en-US" sz="3600" dirty="0"/>
              <a:t>I study policy representation in American politics.</a:t>
            </a:r>
          </a:p>
          <a:p>
            <a:endParaRPr lang="en-US" sz="3600" dirty="0"/>
          </a:p>
          <a:p>
            <a:r>
              <a:rPr lang="en-US" sz="3600" dirty="0"/>
              <a:t>What connection is there between the choices representatives make and the policy views of their constituents?</a:t>
            </a:r>
          </a:p>
          <a:p>
            <a:endParaRPr lang="en-US" sz="3600" dirty="0"/>
          </a:p>
          <a:p>
            <a:pPr marL="45720" indent="0">
              <a:buNone/>
            </a:pPr>
            <a:endParaRPr lang="en-US" sz="3600" dirty="0"/>
          </a:p>
        </p:txBody>
      </p:sp>
    </p:spTree>
    <p:extLst>
      <p:ext uri="{BB962C8B-B14F-4D97-AF65-F5344CB8AC3E}">
        <p14:creationId xmlns:p14="http://schemas.microsoft.com/office/powerpoint/2010/main" val="99751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600" dirty="0"/>
              <a:t>About me</a:t>
            </a:r>
          </a:p>
        </p:txBody>
      </p:sp>
      <p:sp>
        <p:nvSpPr>
          <p:cNvPr id="2" name="Content Placeholder 1"/>
          <p:cNvSpPr>
            <a:spLocks noGrp="1"/>
          </p:cNvSpPr>
          <p:nvPr>
            <p:ph idx="1"/>
          </p:nvPr>
        </p:nvSpPr>
        <p:spPr>
          <a:xfrm>
            <a:off x="380999" y="1719070"/>
            <a:ext cx="8407893" cy="4754881"/>
          </a:xfrm>
        </p:spPr>
        <p:txBody>
          <a:bodyPr>
            <a:normAutofit/>
          </a:bodyPr>
          <a:lstStyle/>
          <a:p>
            <a:r>
              <a:rPr lang="en-US" sz="3600" dirty="0"/>
              <a:t>I’ve worked in Congress</a:t>
            </a:r>
          </a:p>
          <a:p>
            <a:endParaRPr lang="en-US" sz="3600" dirty="0"/>
          </a:p>
          <a:p>
            <a:r>
              <a:rPr lang="en-US" sz="3600" dirty="0"/>
              <a:t>I wrote a book about the 2020 election</a:t>
            </a:r>
          </a:p>
          <a:p>
            <a:endParaRPr lang="en-US" sz="3600" dirty="0"/>
          </a:p>
          <a:p>
            <a:r>
              <a:rPr lang="en-US" sz="3600" dirty="0"/>
              <a:t>I co-ran </a:t>
            </a:r>
            <a:r>
              <a:rPr lang="en-US" sz="3600" dirty="0" err="1"/>
              <a:t>Nationscape</a:t>
            </a:r>
            <a:r>
              <a:rPr lang="en-US" sz="3600" dirty="0"/>
              <a:t>, the largest ever academic survey of political views</a:t>
            </a:r>
          </a:p>
          <a:p>
            <a:endParaRPr lang="en-US" sz="3600" dirty="0"/>
          </a:p>
          <a:p>
            <a:pPr marL="45720" indent="0">
              <a:buNone/>
            </a:pPr>
            <a:endParaRPr lang="en-US" sz="3600" dirty="0"/>
          </a:p>
        </p:txBody>
      </p:sp>
    </p:spTree>
    <p:extLst>
      <p:ext uri="{BB962C8B-B14F-4D97-AF65-F5344CB8AC3E}">
        <p14:creationId xmlns:p14="http://schemas.microsoft.com/office/powerpoint/2010/main" val="367631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7E0E4-0A6D-944D-AB50-748352695017}"/>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450F6F7B-F069-864E-961C-FBBD0A0FD673}"/>
              </a:ext>
            </a:extLst>
          </p:cNvPr>
          <p:cNvSpPr>
            <a:spLocks noGrp="1"/>
          </p:cNvSpPr>
          <p:nvPr>
            <p:ph idx="1"/>
          </p:nvPr>
        </p:nvSpPr>
        <p:spPr/>
        <p:txBody>
          <a:bodyPr/>
          <a:lstStyle/>
          <a:p>
            <a:r>
              <a:rPr lang="en-US" dirty="0"/>
              <a:t>Fundamentals of American politics</a:t>
            </a:r>
          </a:p>
          <a:p>
            <a:endParaRPr lang="en-US" dirty="0"/>
          </a:p>
          <a:p>
            <a:r>
              <a:rPr lang="en-US" dirty="0"/>
              <a:t>How political scientists learn</a:t>
            </a:r>
          </a:p>
          <a:p>
            <a:endParaRPr lang="en-US" dirty="0"/>
          </a:p>
          <a:p>
            <a:r>
              <a:rPr lang="en-US" dirty="0"/>
              <a:t>Engaging critically with claims about politics</a:t>
            </a:r>
          </a:p>
          <a:p>
            <a:endParaRPr lang="en-US" dirty="0"/>
          </a:p>
          <a:p>
            <a:r>
              <a:rPr lang="en-US" dirty="0"/>
              <a:t>How to make an argument</a:t>
            </a:r>
          </a:p>
          <a:p>
            <a:endParaRPr lang="en-US" dirty="0"/>
          </a:p>
          <a:p>
            <a:pPr marL="0" indent="0">
              <a:buNone/>
            </a:pPr>
            <a:r>
              <a:rPr lang="en-US" dirty="0"/>
              <a:t>But why should you learn these things?</a:t>
            </a:r>
          </a:p>
          <a:p>
            <a:pPr marL="0" indent="0">
              <a:buNone/>
            </a:pPr>
            <a:endParaRPr lang="en-US" dirty="0"/>
          </a:p>
        </p:txBody>
      </p:sp>
      <p:sp>
        <p:nvSpPr>
          <p:cNvPr id="4" name="Slide Number Placeholder 3">
            <a:extLst>
              <a:ext uri="{FF2B5EF4-FFF2-40B4-BE49-F238E27FC236}">
                <a16:creationId xmlns:a16="http://schemas.microsoft.com/office/drawing/2014/main" id="{0D2E8755-30D5-6B44-8469-F1091BAFF514}"/>
              </a:ext>
            </a:extLst>
          </p:cNvPr>
          <p:cNvSpPr>
            <a:spLocks noGrp="1"/>
          </p:cNvSpPr>
          <p:nvPr>
            <p:ph type="sldNum" sz="quarter" idx="12"/>
          </p:nvPr>
        </p:nvSpPr>
        <p:spPr/>
        <p:txBody>
          <a:bodyPr/>
          <a:lstStyle/>
          <a:p>
            <a:fld id="{F7886C9C-DC18-4195-8FD5-A50AA931D419}" type="slidenum">
              <a:rPr lang="en-US" smtClean="0"/>
              <a:pPr/>
              <a:t>6</a:t>
            </a:fld>
            <a:endParaRPr lang="en-US"/>
          </a:p>
        </p:txBody>
      </p:sp>
    </p:spTree>
    <p:extLst>
      <p:ext uri="{BB962C8B-B14F-4D97-AF65-F5344CB8AC3E}">
        <p14:creationId xmlns:p14="http://schemas.microsoft.com/office/powerpoint/2010/main" val="1473412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2667" r="2" b="2"/>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392906" y="5317240"/>
            <a:ext cx="8408194" cy="744836"/>
          </a:xfrm>
        </p:spPr>
        <p:txBody>
          <a:bodyPr vert="horz" lIns="91440" tIns="45720" rIns="91440" bIns="45720" rtlCol="0" anchor="ctr">
            <a:normAutofit/>
          </a:bodyPr>
          <a:lstStyle/>
          <a:p>
            <a:pPr algn="ctr" defTabSz="914400"/>
            <a:r>
              <a:rPr lang="en-US" sz="3100" dirty="0">
                <a:solidFill>
                  <a:schemeClr val="tx1">
                    <a:lumMod val="85000"/>
                    <a:lumOff val="15000"/>
                  </a:schemeClr>
                </a:solidFill>
              </a:rPr>
              <a:t>Why Study American Politics?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457200">
              <a:spcAft>
                <a:spcPts val="600"/>
              </a:spcAft>
            </a:pPr>
            <a:fld id="{F7886C9C-DC18-4195-8FD5-A50AA931D419}" type="slidenum">
              <a:rPr lang="en-US" sz="1200">
                <a:solidFill>
                  <a:srgbClr val="FFFFFF"/>
                </a:solidFill>
              </a:rPr>
              <a:pPr defTabSz="457200">
                <a:spcAft>
                  <a:spcPts val="600"/>
                </a:spcAft>
              </a:pPr>
              <a:t>7</a:t>
            </a:fld>
            <a:endParaRPr lang="en-US" sz="1200">
              <a:solidFill>
                <a:srgbClr val="FFFFFF"/>
              </a:solidFill>
            </a:endParaRPr>
          </a:p>
        </p:txBody>
      </p:sp>
    </p:spTree>
    <p:extLst>
      <p:ext uri="{BB962C8B-B14F-4D97-AF65-F5344CB8AC3E}">
        <p14:creationId xmlns:p14="http://schemas.microsoft.com/office/powerpoint/2010/main" val="3336810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hart, bar chart&#10;&#10;Description automatically generated"/>
          <p:cNvPicPr>
            <a:picLocks noChangeAspect="1"/>
          </p:cNvPicPr>
          <p:nvPr/>
        </p:nvPicPr>
        <p:blipFill rotWithShape="1">
          <a:blip r:embed="rId3"/>
          <a:srcRect t="32101" r="-1" b="16149"/>
          <a:stretch/>
        </p:blipFill>
        <p:spPr>
          <a:xfrm>
            <a:off x="20" y="10"/>
            <a:ext cx="4571980" cy="3428990"/>
          </a:xfrm>
          <a:prstGeom prst="rect">
            <a:avLst/>
          </a:prstGeom>
        </p:spPr>
      </p:pic>
      <p:pic>
        <p:nvPicPr>
          <p:cNvPr id="8" name="Picture 7" descr="A group of people in a hall&#10;&#10;Description automatically generated with low confidence"/>
          <p:cNvPicPr>
            <a:picLocks noChangeAspect="1"/>
          </p:cNvPicPr>
          <p:nvPr/>
        </p:nvPicPr>
        <p:blipFill rotWithShape="1">
          <a:blip r:embed="rId4"/>
          <a:srcRect l="1635" r="9367" b="3"/>
          <a:stretch/>
        </p:blipFill>
        <p:spPr>
          <a:xfrm>
            <a:off x="4572000" y="10"/>
            <a:ext cx="4572000" cy="3428990"/>
          </a:xfrm>
          <a:prstGeom prst="rect">
            <a:avLst/>
          </a:prstGeom>
        </p:spPr>
      </p:pic>
      <p:pic>
        <p:nvPicPr>
          <p:cNvPr id="9" name="Picture 8" descr="Diagram&#10;&#10;Description automatically generated">
            <a:extLst>
              <a:ext uri="{FF2B5EF4-FFF2-40B4-BE49-F238E27FC236}">
                <a16:creationId xmlns:a16="http://schemas.microsoft.com/office/drawing/2014/main" id="{6B7B04F0-1404-6C46-8888-5B08C9C6B457}"/>
              </a:ext>
            </a:extLst>
          </p:cNvPr>
          <p:cNvPicPr>
            <a:picLocks noChangeAspect="1"/>
          </p:cNvPicPr>
          <p:nvPr/>
        </p:nvPicPr>
        <p:blipFill rotWithShape="1">
          <a:blip r:embed="rId5"/>
          <a:srcRect l="1562" r="7108" b="3"/>
          <a:stretch/>
        </p:blipFill>
        <p:spPr>
          <a:xfrm>
            <a:off x="20" y="3429000"/>
            <a:ext cx="4571980" cy="3429000"/>
          </a:xfrm>
          <a:prstGeom prst="rect">
            <a:avLst/>
          </a:prstGeom>
        </p:spPr>
      </p:pic>
      <p:pic>
        <p:nvPicPr>
          <p:cNvPr id="5" name="Picture 4" descr="Chart, scatter chart&#10;&#10;Description automatically generated"/>
          <p:cNvPicPr>
            <a:picLocks noChangeAspect="1"/>
          </p:cNvPicPr>
          <p:nvPr/>
        </p:nvPicPr>
        <p:blipFill rotWithShape="1">
          <a:blip r:embed="rId6"/>
          <a:srcRect l="3000" r="4" b="4"/>
          <a:stretch/>
        </p:blipFill>
        <p:spPr>
          <a:xfrm>
            <a:off x="4572000" y="3429000"/>
            <a:ext cx="4572000" cy="3429000"/>
          </a:xfrm>
          <a:prstGeom prst="rect">
            <a:avLst/>
          </a:prstGeom>
        </p:spPr>
      </p:pic>
      <p:sp>
        <p:nvSpPr>
          <p:cNvPr id="14" name="Rectangle 13">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885915" y="2164437"/>
            <a:ext cx="3372170" cy="252912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ame 15">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447277" y="1835459"/>
            <a:ext cx="4249446" cy="3187083"/>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itle 3"/>
          <p:cNvSpPr>
            <a:spLocks noGrp="1"/>
          </p:cNvSpPr>
          <p:nvPr>
            <p:ph type="title"/>
          </p:nvPr>
        </p:nvSpPr>
        <p:spPr>
          <a:xfrm>
            <a:off x="3215143" y="2761554"/>
            <a:ext cx="2713713" cy="1345720"/>
          </a:xfrm>
          <a:noFill/>
        </p:spPr>
        <p:txBody>
          <a:bodyPr vert="horz" lIns="91440" tIns="45720" rIns="91440" bIns="45720" rtlCol="0" anchor="ctr">
            <a:normAutofit/>
          </a:bodyPr>
          <a:lstStyle/>
          <a:p>
            <a:pPr algn="ctr" defTabSz="914400"/>
            <a:r>
              <a:rPr lang="en-US" sz="2400" kern="1200">
                <a:solidFill>
                  <a:srgbClr val="080808"/>
                </a:solidFill>
                <a:latin typeface="+mj-lt"/>
                <a:ea typeface="+mj-ea"/>
                <a:cs typeface="+mj-cs"/>
              </a:rPr>
              <a:t>Political </a:t>
            </a:r>
            <a:r>
              <a:rPr lang="en-US" sz="2400" i="1" kern="1200">
                <a:solidFill>
                  <a:srgbClr val="080808"/>
                </a:solidFill>
                <a:latin typeface="+mj-lt"/>
                <a:ea typeface="+mj-ea"/>
                <a:cs typeface="+mj-cs"/>
              </a:rPr>
              <a:t>science</a:t>
            </a:r>
            <a:endParaRPr lang="en-US" sz="2400" kern="1200">
              <a:solidFill>
                <a:srgbClr val="080808"/>
              </a:solidFill>
              <a:latin typeface="+mj-lt"/>
              <a:ea typeface="+mj-ea"/>
              <a:cs typeface="+mj-cs"/>
            </a:endParaRPr>
          </a:p>
        </p:txBody>
      </p:sp>
      <p:sp>
        <p:nvSpPr>
          <p:cNvPr id="3" name="Slide Number Placeholder 2"/>
          <p:cNvSpPr>
            <a:spLocks noGrp="1"/>
          </p:cNvSpPr>
          <p:nvPr>
            <p:ph type="sldNum" sz="quarter" idx="12"/>
          </p:nvPr>
        </p:nvSpPr>
        <p:spPr>
          <a:xfrm>
            <a:off x="6976092" y="6356350"/>
            <a:ext cx="1926609" cy="365125"/>
          </a:xfrm>
        </p:spPr>
        <p:txBody>
          <a:bodyPr vert="horz" lIns="91440" tIns="45720" rIns="91440" bIns="45720" rtlCol="0" anchor="ctr">
            <a:normAutofit/>
          </a:bodyPr>
          <a:lstStyle/>
          <a:p>
            <a:pPr>
              <a:spcAft>
                <a:spcPts val="600"/>
              </a:spcAft>
            </a:pPr>
            <a:fld id="{F7886C9C-DC18-4195-8FD5-A50AA931D419}" type="slidenum">
              <a:rPr lang="en-US" sz="1200">
                <a:solidFill>
                  <a:srgbClr val="FFFFFF"/>
                </a:solidFill>
              </a:rPr>
              <a:pPr>
                <a:spcAft>
                  <a:spcPts val="600"/>
                </a:spcAft>
              </a:pPr>
              <a:t>8</a:t>
            </a:fld>
            <a:endParaRPr lang="en-US" sz="1200">
              <a:solidFill>
                <a:srgbClr val="FFFFFF"/>
              </a:solidFill>
            </a:endParaRPr>
          </a:p>
        </p:txBody>
      </p:sp>
    </p:spTree>
    <p:extLst>
      <p:ext uri="{BB962C8B-B14F-4D97-AF65-F5344CB8AC3E}">
        <p14:creationId xmlns:p14="http://schemas.microsoft.com/office/powerpoint/2010/main" val="3672588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365127"/>
            <a:ext cx="5005668" cy="777874"/>
          </a:xfrm>
        </p:spPr>
        <p:txBody>
          <a:bodyPr/>
          <a:lstStyle/>
          <a:p>
            <a:r>
              <a:rPr lang="en-US" dirty="0"/>
              <a:t>Some claims about politics*</a:t>
            </a:r>
          </a:p>
        </p:txBody>
      </p:sp>
      <p:sp>
        <p:nvSpPr>
          <p:cNvPr id="3" name="Slide Number Placeholder 2"/>
          <p:cNvSpPr>
            <a:spLocks noGrp="1"/>
          </p:cNvSpPr>
          <p:nvPr>
            <p:ph type="sldNum" sz="quarter" idx="12"/>
          </p:nvPr>
        </p:nvSpPr>
        <p:spPr/>
        <p:txBody>
          <a:bodyPr/>
          <a:lstStyle/>
          <a:p>
            <a:fld id="{F7886C9C-DC18-4195-8FD5-A50AA931D419}" type="slidenum">
              <a:rPr lang="en-US" smtClean="0"/>
              <a:pPr/>
              <a:t>9</a:t>
            </a:fld>
            <a:endParaRPr lang="en-US"/>
          </a:p>
        </p:txBody>
      </p:sp>
      <p:sp>
        <p:nvSpPr>
          <p:cNvPr id="5" name="Content Placeholder 2">
            <a:extLst>
              <a:ext uri="{FF2B5EF4-FFF2-40B4-BE49-F238E27FC236}">
                <a16:creationId xmlns:a16="http://schemas.microsoft.com/office/drawing/2014/main" id="{9236A99E-E8FF-F540-9998-D09C306447DB}"/>
              </a:ext>
            </a:extLst>
          </p:cNvPr>
          <p:cNvSpPr>
            <a:spLocks noGrp="1"/>
          </p:cNvSpPr>
          <p:nvPr>
            <p:ph idx="1"/>
          </p:nvPr>
        </p:nvSpPr>
        <p:spPr>
          <a:xfrm>
            <a:off x="628650" y="1825625"/>
            <a:ext cx="7886700" cy="4351338"/>
          </a:xfrm>
        </p:spPr>
        <p:txBody>
          <a:bodyPr>
            <a:normAutofit/>
          </a:bodyPr>
          <a:lstStyle/>
          <a:p>
            <a:r>
              <a:rPr lang="en-US" dirty="0"/>
              <a:t>Gerrymandering doesn’t increase polarization</a:t>
            </a:r>
          </a:p>
          <a:p>
            <a:endParaRPr lang="en-US" dirty="0"/>
          </a:p>
          <a:p>
            <a:r>
              <a:rPr lang="en-US" dirty="0"/>
              <a:t>Money doesn’t really matter that much</a:t>
            </a:r>
          </a:p>
          <a:p>
            <a:endParaRPr lang="en-US" dirty="0"/>
          </a:p>
          <a:p>
            <a:r>
              <a:rPr lang="en-US" dirty="0"/>
              <a:t>Campaigns don’t matter very much</a:t>
            </a:r>
          </a:p>
          <a:p>
            <a:endParaRPr lang="en-US" dirty="0"/>
          </a:p>
          <a:p>
            <a:r>
              <a:rPr lang="en-US" dirty="0"/>
              <a:t>Divided government doesn’t affect legislative productivity</a:t>
            </a:r>
          </a:p>
          <a:p>
            <a:endParaRPr lang="en-US" dirty="0"/>
          </a:p>
          <a:p>
            <a:r>
              <a:rPr lang="en-US" dirty="0"/>
              <a:t>Legislators do a good job of representing the views of their citizens</a:t>
            </a:r>
          </a:p>
          <a:p>
            <a:endParaRPr lang="en-US" dirty="0"/>
          </a:p>
          <a:p>
            <a:r>
              <a:rPr lang="en-US" dirty="0"/>
              <a:t>Large bureaucracies are vital for effective government</a:t>
            </a:r>
          </a:p>
          <a:p>
            <a:endParaRPr lang="en-US" dirty="0"/>
          </a:p>
          <a:p>
            <a:endParaRPr lang="en-US" dirty="0"/>
          </a:p>
          <a:p>
            <a:endParaRPr lang="en-US" dirty="0"/>
          </a:p>
        </p:txBody>
      </p:sp>
      <p:sp>
        <p:nvSpPr>
          <p:cNvPr id="6" name="Title 3">
            <a:extLst>
              <a:ext uri="{FF2B5EF4-FFF2-40B4-BE49-F238E27FC236}">
                <a16:creationId xmlns:a16="http://schemas.microsoft.com/office/drawing/2014/main" id="{18CDD4D8-469F-3248-BA9F-5DBDE1C48F6A}"/>
              </a:ext>
            </a:extLst>
          </p:cNvPr>
          <p:cNvSpPr txBox="1">
            <a:spLocks/>
          </p:cNvSpPr>
          <p:nvPr/>
        </p:nvSpPr>
        <p:spPr>
          <a:xfrm>
            <a:off x="2972920" y="958057"/>
            <a:ext cx="5767668" cy="77787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000" b="1" i="1" dirty="0"/>
              <a:t>*That at least some top political scientists believe!</a:t>
            </a:r>
          </a:p>
        </p:txBody>
      </p:sp>
    </p:spTree>
    <p:extLst>
      <p:ext uri="{BB962C8B-B14F-4D97-AF65-F5344CB8AC3E}">
        <p14:creationId xmlns:p14="http://schemas.microsoft.com/office/powerpoint/2010/main" val="328898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7776</TotalTime>
  <Words>879</Words>
  <Application>Microsoft Macintosh PowerPoint</Application>
  <PresentationFormat>On-screen Show (4:3)</PresentationFormat>
  <Paragraphs>183</Paragraphs>
  <Slides>25</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Political Science 40: Introduction to American Politics</vt:lpstr>
      <vt:lpstr>Enrollment</vt:lpstr>
      <vt:lpstr>Plan for today</vt:lpstr>
      <vt:lpstr>About me</vt:lpstr>
      <vt:lpstr>About me</vt:lpstr>
      <vt:lpstr>Learning Goals</vt:lpstr>
      <vt:lpstr>Why Study American Politics?</vt:lpstr>
      <vt:lpstr>Political science</vt:lpstr>
      <vt:lpstr>Some claims about politics*</vt:lpstr>
      <vt:lpstr>How to make an argument</vt:lpstr>
      <vt:lpstr>Lastly, maybe democracy is depending on you?</vt:lpstr>
      <vt:lpstr>On to the syllabus</vt:lpstr>
      <vt:lpstr>Required materials</vt:lpstr>
      <vt:lpstr>Requirements</vt:lpstr>
      <vt:lpstr>Learning-related disabilities</vt:lpstr>
      <vt:lpstr>TA sections</vt:lpstr>
      <vt:lpstr>Final Exam</vt:lpstr>
      <vt:lpstr>Stuff I shouldn’t have to say</vt:lpstr>
      <vt:lpstr>Use of AI</vt:lpstr>
      <vt:lpstr>Time management</vt:lpstr>
      <vt:lpstr>Getting in touch with me</vt:lpstr>
      <vt:lpstr>And as always</vt:lpstr>
      <vt:lpstr>Questions?</vt:lpstr>
      <vt:lpstr>Week 1 Survey</vt:lpstr>
      <vt:lpstr>On objectivity and respect in our polarized times</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Political science 40</dc:title>
  <dc:creator>A Nonymous</dc:creator>
  <cp:lastModifiedBy>Chris Tausanovitch</cp:lastModifiedBy>
  <cp:revision>283</cp:revision>
  <dcterms:created xsi:type="dcterms:W3CDTF">2012-09-27T20:21:42Z</dcterms:created>
  <dcterms:modified xsi:type="dcterms:W3CDTF">2024-01-09T18:56:37Z</dcterms:modified>
</cp:coreProperties>
</file>